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sldIdLst>
    <p:sldId id="256" r:id="rId2"/>
    <p:sldId id="267" r:id="rId3"/>
    <p:sldId id="258" r:id="rId4"/>
    <p:sldId id="259" r:id="rId5"/>
    <p:sldId id="261" r:id="rId6"/>
    <p:sldId id="268" r:id="rId7"/>
    <p:sldId id="269" r:id="rId8"/>
    <p:sldId id="270" r:id="rId9"/>
    <p:sldId id="271" r:id="rId10"/>
    <p:sldId id="272" r:id="rId11"/>
    <p:sldId id="273" r:id="rId12"/>
    <p:sldId id="274" r:id="rId13"/>
    <p:sldId id="275" r:id="rId14"/>
    <p:sldId id="277" r:id="rId15"/>
    <p:sldId id="276" r:id="rId16"/>
    <p:sldId id="262" r:id="rId17"/>
    <p:sldId id="278" r:id="rId18"/>
    <p:sldId id="283" r:id="rId19"/>
    <p:sldId id="282" r:id="rId20"/>
    <p:sldId id="281" r:id="rId21"/>
    <p:sldId id="284" r:id="rId22"/>
    <p:sldId id="27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66FF"/>
    <a:srgbClr val="FF6600"/>
    <a:srgbClr val="FF3300"/>
    <a:srgbClr val="FF9900"/>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0" d="100"/>
          <a:sy n="90" d="100"/>
        </p:scale>
        <p:origin x="403" y="2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5FA69-BA8E-41F7-B4C2-9785A1F64819}" type="doc">
      <dgm:prSet loTypeId="urn:microsoft.com/office/officeart/2005/8/layout/vList3" loCatId="list" qsTypeId="urn:microsoft.com/office/officeart/2005/8/quickstyle/simple1" qsCatId="simple" csTypeId="urn:microsoft.com/office/officeart/2005/8/colors/accent1_2" csCatId="accent1" phldr="1"/>
      <dgm:spPr/>
    </dgm:pt>
    <dgm:pt modelId="{83BED6A1-AC96-43B7-915C-D640BE3F2235}">
      <dgm:prSet phldrT="[Text]" custT="1"/>
      <dgm:spPr/>
      <dgm:t>
        <a:bodyPr/>
        <a:lstStyle/>
        <a:p>
          <a:r>
            <a:rPr lang="en-US" sz="2400" b="1" dirty="0" smtClean="0">
              <a:latin typeface="+mj-lt"/>
              <a:cs typeface="Calibri" panose="020F0502020204030204" pitchFamily="34" charset="0"/>
            </a:rPr>
            <a:t>AtliQ Motors – Electric Vehicle Analysis</a:t>
          </a:r>
          <a:endParaRPr lang="en-US" sz="2400" b="1" dirty="0">
            <a:latin typeface="+mj-lt"/>
            <a:cs typeface="Calibri" panose="020F0502020204030204" pitchFamily="34" charset="0"/>
          </a:endParaRPr>
        </a:p>
      </dgm:t>
    </dgm:pt>
    <dgm:pt modelId="{F42C330B-F73C-4C26-802C-ACD2A3BF1590}" type="parTrans" cxnId="{56790075-50CC-466E-BCF0-3CA0D72039A7}">
      <dgm:prSet/>
      <dgm:spPr/>
      <dgm:t>
        <a:bodyPr/>
        <a:lstStyle/>
        <a:p>
          <a:endParaRPr lang="en-US"/>
        </a:p>
      </dgm:t>
    </dgm:pt>
    <dgm:pt modelId="{F2183220-7F1C-4FB3-899D-140AFAB01426}" type="sibTrans" cxnId="{56790075-50CC-466E-BCF0-3CA0D72039A7}">
      <dgm:prSet/>
      <dgm:spPr/>
      <dgm:t>
        <a:bodyPr/>
        <a:lstStyle/>
        <a:p>
          <a:endParaRPr lang="en-US"/>
        </a:p>
      </dgm:t>
    </dgm:pt>
    <dgm:pt modelId="{B2D90470-A563-49A1-B483-1AEA0EBF4C37}" type="pres">
      <dgm:prSet presAssocID="{EB75FA69-BA8E-41F7-B4C2-9785A1F64819}" presName="linearFlow" presStyleCnt="0">
        <dgm:presLayoutVars>
          <dgm:dir/>
          <dgm:resizeHandles val="exact"/>
        </dgm:presLayoutVars>
      </dgm:prSet>
      <dgm:spPr/>
    </dgm:pt>
    <dgm:pt modelId="{DB23D4F9-9B8A-4EC6-9EDC-0BAF09A630C7}" type="pres">
      <dgm:prSet presAssocID="{83BED6A1-AC96-43B7-915C-D640BE3F2235}" presName="composite" presStyleCnt="0"/>
      <dgm:spPr/>
    </dgm:pt>
    <dgm:pt modelId="{432ADB65-8550-4255-9F70-C960502225F0}" type="pres">
      <dgm:prSet presAssocID="{83BED6A1-AC96-43B7-915C-D640BE3F2235}"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extLst>
        <a:ext uri="{E40237B7-FDA0-4F09-8148-C483321AD2D9}">
          <dgm14:cNvPr xmlns:dgm14="http://schemas.microsoft.com/office/drawing/2010/diagram" id="0" name="" descr="Random checks on EVs"/>
        </a:ext>
      </dgm:extLst>
    </dgm:pt>
    <dgm:pt modelId="{83D5CFFC-91A1-4C00-B6EA-5B8C51E9B7A1}" type="pres">
      <dgm:prSet presAssocID="{83BED6A1-AC96-43B7-915C-D640BE3F2235}" presName="txShp" presStyleLbl="node1" presStyleIdx="0" presStyleCnt="1" custScaleX="109917">
        <dgm:presLayoutVars>
          <dgm:bulletEnabled val="1"/>
        </dgm:presLayoutVars>
      </dgm:prSet>
      <dgm:spPr/>
      <dgm:t>
        <a:bodyPr/>
        <a:lstStyle/>
        <a:p>
          <a:endParaRPr lang="en-US"/>
        </a:p>
      </dgm:t>
    </dgm:pt>
  </dgm:ptLst>
  <dgm:cxnLst>
    <dgm:cxn modelId="{56790075-50CC-466E-BCF0-3CA0D72039A7}" srcId="{EB75FA69-BA8E-41F7-B4C2-9785A1F64819}" destId="{83BED6A1-AC96-43B7-915C-D640BE3F2235}" srcOrd="0" destOrd="0" parTransId="{F42C330B-F73C-4C26-802C-ACD2A3BF1590}" sibTransId="{F2183220-7F1C-4FB3-899D-140AFAB01426}"/>
    <dgm:cxn modelId="{449DD033-6B68-43A2-8879-845E15C16C76}" type="presOf" srcId="{EB75FA69-BA8E-41F7-B4C2-9785A1F64819}" destId="{B2D90470-A563-49A1-B483-1AEA0EBF4C37}" srcOrd="0" destOrd="0" presId="urn:microsoft.com/office/officeart/2005/8/layout/vList3"/>
    <dgm:cxn modelId="{47167B1D-A233-4513-A84A-AA18D4251FAB}" type="presOf" srcId="{83BED6A1-AC96-43B7-915C-D640BE3F2235}" destId="{83D5CFFC-91A1-4C00-B6EA-5B8C51E9B7A1}" srcOrd="0" destOrd="0" presId="urn:microsoft.com/office/officeart/2005/8/layout/vList3"/>
    <dgm:cxn modelId="{7A5ABAD9-7636-4CCD-B301-D2C0AAA5CC52}" type="presParOf" srcId="{B2D90470-A563-49A1-B483-1AEA0EBF4C37}" destId="{DB23D4F9-9B8A-4EC6-9EDC-0BAF09A630C7}" srcOrd="0" destOrd="0" presId="urn:microsoft.com/office/officeart/2005/8/layout/vList3"/>
    <dgm:cxn modelId="{4DF81188-DF71-4A11-9041-1E2B7BC0503A}" type="presParOf" srcId="{DB23D4F9-9B8A-4EC6-9EDC-0BAF09A630C7}" destId="{432ADB65-8550-4255-9F70-C960502225F0}" srcOrd="0" destOrd="0" presId="urn:microsoft.com/office/officeart/2005/8/layout/vList3"/>
    <dgm:cxn modelId="{014C6581-8199-4EA1-AEB9-FF68A1409201}" type="presParOf" srcId="{DB23D4F9-9B8A-4EC6-9EDC-0BAF09A630C7}" destId="{83D5CFFC-91A1-4C00-B6EA-5B8C51E9B7A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5CFFC-91A1-4C00-B6EA-5B8C51E9B7A1}">
      <dsp:nvSpPr>
        <dsp:cNvPr id="0" name=""/>
        <dsp:cNvSpPr/>
      </dsp:nvSpPr>
      <dsp:spPr>
        <a:xfrm rot="10800000">
          <a:off x="1706076" y="488828"/>
          <a:ext cx="6179985" cy="283234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8984" tIns="91440" rIns="170688" bIns="91440" numCol="1" spcCol="1270" anchor="ctr" anchorCtr="0">
          <a:noAutofit/>
        </a:bodyPr>
        <a:lstStyle/>
        <a:p>
          <a:pPr lvl="0" algn="ctr" defTabSz="1066800">
            <a:lnSpc>
              <a:spcPct val="90000"/>
            </a:lnSpc>
            <a:spcBef>
              <a:spcPct val="0"/>
            </a:spcBef>
            <a:spcAft>
              <a:spcPct val="35000"/>
            </a:spcAft>
          </a:pPr>
          <a:r>
            <a:rPr lang="en-US" sz="2400" b="1" kern="1200" dirty="0" smtClean="0">
              <a:latin typeface="+mj-lt"/>
              <a:cs typeface="Calibri" panose="020F0502020204030204" pitchFamily="34" charset="0"/>
            </a:rPr>
            <a:t>AtliQ Motors – Electric Vehicle Analysis</a:t>
          </a:r>
          <a:endParaRPr lang="en-US" sz="2400" b="1" kern="1200" dirty="0">
            <a:latin typeface="+mj-lt"/>
            <a:cs typeface="Calibri" panose="020F0502020204030204" pitchFamily="34" charset="0"/>
          </a:endParaRPr>
        </a:p>
      </dsp:txBody>
      <dsp:txXfrm rot="10800000">
        <a:off x="2414161" y="488828"/>
        <a:ext cx="5471900" cy="2832342"/>
      </dsp:txXfrm>
    </dsp:sp>
    <dsp:sp modelId="{432ADB65-8550-4255-9F70-C960502225F0}">
      <dsp:nvSpPr>
        <dsp:cNvPr id="0" name=""/>
        <dsp:cNvSpPr/>
      </dsp:nvSpPr>
      <dsp:spPr>
        <a:xfrm>
          <a:off x="568692" y="488828"/>
          <a:ext cx="2832342" cy="283234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2514233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3719860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95260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436412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4954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3162235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934286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264487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124764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1742944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3027405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3584776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2752908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C61DA62-2970-4BC6-A33B-C2F7AC3318C3}" type="slidenum">
              <a:rPr lang="en-US" smtClean="0"/>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50639" y="91899"/>
            <a:ext cx="861716" cy="861716"/>
          </a:xfrm>
          <a:prstGeom prst="rect">
            <a:avLst/>
          </a:prstGeom>
        </p:spPr>
      </p:pic>
    </p:spTree>
    <p:extLst>
      <p:ext uri="{BB962C8B-B14F-4D97-AF65-F5344CB8AC3E}">
        <p14:creationId xmlns:p14="http://schemas.microsoft.com/office/powerpoint/2010/main" val="30918943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321720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E8DB846-F823-4C98-A8D6-0EA13E511B9F}" type="datetimeFigureOut">
              <a:rPr lang="en-US" smtClean="0"/>
              <a:t>9/4/2024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C61DA62-2970-4BC6-A33B-C2F7AC3318C3}" type="slidenum">
              <a:rPr lang="en-US" smtClean="0"/>
              <a:t>‹#›</a:t>
            </a:fld>
            <a:endParaRPr lang="en-US" dirty="0"/>
          </a:p>
        </p:txBody>
      </p:sp>
    </p:spTree>
    <p:extLst>
      <p:ext uri="{BB962C8B-B14F-4D97-AF65-F5344CB8AC3E}">
        <p14:creationId xmlns:p14="http://schemas.microsoft.com/office/powerpoint/2010/main" val="324204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E8DB846-F823-4C98-A8D6-0EA13E511B9F}" type="datetimeFigureOut">
              <a:rPr lang="en-US" smtClean="0"/>
              <a:t>9/4/2024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C61DA62-2970-4BC6-A33B-C2F7AC3318C3}" type="slidenum">
              <a:rPr lang="en-US" smtClean="0"/>
              <a:t>‹#›</a:t>
            </a:fld>
            <a:endParaRPr lang="en-US" dirty="0"/>
          </a:p>
        </p:txBody>
      </p:sp>
      <p:pic>
        <p:nvPicPr>
          <p:cNvPr id="8" name="Picture 7"/>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1280245" y="96686"/>
            <a:ext cx="815799" cy="815799"/>
          </a:xfrm>
          <a:prstGeom prst="rect">
            <a:avLst/>
          </a:prstGeom>
        </p:spPr>
      </p:pic>
    </p:spTree>
    <p:extLst>
      <p:ext uri="{BB962C8B-B14F-4D97-AF65-F5344CB8AC3E}">
        <p14:creationId xmlns:p14="http://schemas.microsoft.com/office/powerpoint/2010/main" val="153928083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0333" y="4840413"/>
            <a:ext cx="8743435" cy="523220"/>
          </a:xfrm>
          <a:prstGeom prst="rect">
            <a:avLst/>
          </a:prstGeom>
        </p:spPr>
        <p:txBody>
          <a:bodyPr wrap="square">
            <a:spAutoFit/>
          </a:bodyPr>
          <a:lstStyle/>
          <a:p>
            <a:r>
              <a:rPr lang="en-US" sz="2800" dirty="0" smtClean="0">
                <a:solidFill>
                  <a:schemeClr val="accent1">
                    <a:lumMod val="50000"/>
                  </a:schemeClr>
                </a:solidFill>
                <a:cs typeface="Calibri" panose="020F0502020204030204" pitchFamily="34" charset="0"/>
              </a:rPr>
              <a:t>Code Basics Resume Project Challenge #12</a:t>
            </a:r>
            <a:endParaRPr lang="en-US" sz="2800" dirty="0">
              <a:solidFill>
                <a:schemeClr val="accent1">
                  <a:lumMod val="50000"/>
                </a:schemeClr>
              </a:solidFill>
              <a:cs typeface="Calibri" panose="020F0502020204030204" pitchFamily="34" charset="0"/>
            </a:endParaRPr>
          </a:p>
        </p:txBody>
      </p:sp>
      <p:sp>
        <p:nvSpPr>
          <p:cNvPr id="9" name="TextBox 8"/>
          <p:cNvSpPr txBox="1"/>
          <p:nvPr/>
        </p:nvSpPr>
        <p:spPr>
          <a:xfrm>
            <a:off x="550333" y="5363633"/>
            <a:ext cx="3255434" cy="369332"/>
          </a:xfrm>
          <a:prstGeom prst="rect">
            <a:avLst/>
          </a:prstGeom>
          <a:noFill/>
        </p:spPr>
        <p:txBody>
          <a:bodyPr wrap="square" rtlCol="0">
            <a:spAutoFit/>
          </a:bodyPr>
          <a:lstStyle/>
          <a:p>
            <a:r>
              <a:rPr lang="en-US" dirty="0" smtClean="0">
                <a:solidFill>
                  <a:schemeClr val="accent1">
                    <a:lumMod val="50000"/>
                  </a:schemeClr>
                </a:solidFill>
                <a:cs typeface="Calibri" panose="020F0502020204030204" pitchFamily="34" charset="0"/>
              </a:rPr>
              <a:t>Presented by : Pooja Sangwan</a:t>
            </a:r>
            <a:endParaRPr lang="en-US" dirty="0">
              <a:solidFill>
                <a:schemeClr val="accent1">
                  <a:lumMod val="50000"/>
                </a:schemeClr>
              </a:solidFill>
              <a:cs typeface="Calibri" panose="020F0502020204030204" pitchFamily="34" charset="0"/>
            </a:endParaRPr>
          </a:p>
        </p:txBody>
      </p:sp>
      <p:graphicFrame>
        <p:nvGraphicFramePr>
          <p:cNvPr id="13" name="Diagram 12"/>
          <p:cNvGraphicFramePr/>
          <p:nvPr>
            <p:extLst>
              <p:ext uri="{D42A27DB-BD31-4B8C-83A1-F6EECF244321}">
                <p14:modId xmlns:p14="http://schemas.microsoft.com/office/powerpoint/2010/main" val="1638078717"/>
              </p:ext>
            </p:extLst>
          </p:nvPr>
        </p:nvGraphicFramePr>
        <p:xfrm>
          <a:off x="1438227" y="722853"/>
          <a:ext cx="8454754"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25404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994833"/>
          </a:xfrm>
        </p:spPr>
        <p:txBody>
          <a:bodyPr>
            <a:normAutofit fontScale="90000"/>
          </a:bodyPr>
          <a:lstStyle/>
          <a:p>
            <a:r>
              <a:rPr lang="en-US" sz="2700" b="1" dirty="0" smtClean="0">
                <a:solidFill>
                  <a:schemeClr val="accent1">
                    <a:lumMod val="50000"/>
                  </a:schemeClr>
                </a:solidFill>
              </a:rPr>
              <a:t>Que 5. How </a:t>
            </a:r>
            <a:r>
              <a:rPr lang="en-US" sz="2700" b="1" dirty="0">
                <a:solidFill>
                  <a:schemeClr val="accent1">
                    <a:lumMod val="50000"/>
                  </a:schemeClr>
                </a:solidFill>
              </a:rPr>
              <a:t>do the EV sales and penetration rates in Delhi compare to Karnataka for 2024? </a:t>
            </a:r>
            <a:r>
              <a:rPr lang="en-US" dirty="0"/>
              <a:t/>
            </a:r>
            <a:br>
              <a:rPr lang="en-US" dirty="0"/>
            </a:br>
            <a:r>
              <a:rPr lang="en-US" sz="2700" dirty="0"/>
              <a:t/>
            </a:r>
            <a:br>
              <a:rPr lang="en-US" sz="2700" dirty="0"/>
            </a:br>
            <a:r>
              <a:rPr lang="en-US" sz="2700" dirty="0" smtClean="0"/>
              <a:t/>
            </a:r>
            <a:br>
              <a:rPr lang="en-US" sz="2700" dirty="0" smtClean="0"/>
            </a:br>
            <a:endParaRPr lang="en-US" sz="27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9669" y="1976868"/>
            <a:ext cx="5308798" cy="2654399"/>
          </a:xfrm>
          <a:prstGeom prst="rect">
            <a:avLst/>
          </a:prstGeom>
        </p:spPr>
      </p:pic>
      <p:sp>
        <p:nvSpPr>
          <p:cNvPr id="4" name="TextBox 3"/>
          <p:cNvSpPr txBox="1"/>
          <p:nvPr/>
        </p:nvSpPr>
        <p:spPr>
          <a:xfrm>
            <a:off x="677334" y="6028267"/>
            <a:ext cx="6874933" cy="584775"/>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a:solidFill>
                  <a:srgbClr val="FF6600"/>
                </a:solidFill>
              </a:rPr>
              <a:t>:</a:t>
            </a:r>
            <a:r>
              <a:rPr lang="en-US" dirty="0">
                <a:solidFill>
                  <a:schemeClr val="accent1">
                    <a:lumMod val="50000"/>
                  </a:schemeClr>
                </a:solidFill>
              </a:rPr>
              <a:t> </a:t>
            </a:r>
            <a:r>
              <a:rPr lang="en-US" sz="1400" b="1" dirty="0">
                <a:solidFill>
                  <a:srgbClr val="0066FF"/>
                </a:solidFill>
              </a:rPr>
              <a:t>EV sales are higher in Karnataka than in Delhi because Karnataka's larger geographical size contributes to more sales.</a:t>
            </a:r>
          </a:p>
        </p:txBody>
      </p:sp>
      <p:cxnSp>
        <p:nvCxnSpPr>
          <p:cNvPr id="8" name="Straight Arrow Connector 7"/>
          <p:cNvCxnSpPr/>
          <p:nvPr/>
        </p:nvCxnSpPr>
        <p:spPr>
          <a:xfrm flipV="1">
            <a:off x="6587067" y="3297767"/>
            <a:ext cx="850900" cy="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267" y="2189162"/>
            <a:ext cx="2095500" cy="2402159"/>
          </a:xfrm>
          <a:prstGeom prst="rect">
            <a:avLst/>
          </a:prstGeom>
        </p:spPr>
      </p:pic>
    </p:spTree>
    <p:extLst>
      <p:ext uri="{BB962C8B-B14F-4D97-AF65-F5344CB8AC3E}">
        <p14:creationId xmlns:p14="http://schemas.microsoft.com/office/powerpoint/2010/main" val="11015526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994833"/>
          </a:xfrm>
        </p:spPr>
        <p:txBody>
          <a:bodyPr>
            <a:noAutofit/>
          </a:bodyPr>
          <a:lstStyle/>
          <a:p>
            <a:r>
              <a:rPr lang="en-US" sz="2400" b="1" dirty="0" smtClean="0">
                <a:solidFill>
                  <a:schemeClr val="accent1">
                    <a:lumMod val="50000"/>
                  </a:schemeClr>
                </a:solidFill>
              </a:rPr>
              <a:t>Que 6. List </a:t>
            </a:r>
            <a:r>
              <a:rPr lang="en-US" sz="2400" b="1" dirty="0">
                <a:solidFill>
                  <a:schemeClr val="accent1">
                    <a:lumMod val="50000"/>
                  </a:schemeClr>
                </a:solidFill>
              </a:rPr>
              <a:t>down the compounded annual growth rate (CAGR) in 4-wheeler units for the top 5 makers from 2022 to 2024. </a:t>
            </a:r>
            <a:r>
              <a:rPr lang="en-US" sz="2400" dirty="0"/>
              <a:t/>
            </a:r>
            <a:br>
              <a:rPr lang="en-US" sz="2400" dirty="0"/>
            </a:br>
            <a:r>
              <a:rPr lang="en-US" sz="2400" dirty="0"/>
              <a:t/>
            </a:r>
            <a:br>
              <a:rPr lang="en-US" sz="2400" dirty="0"/>
            </a:br>
            <a:r>
              <a:rPr lang="en-US" sz="2400" dirty="0"/>
              <a:t/>
            </a:r>
            <a:br>
              <a:rPr lang="en-US" sz="2400" dirty="0"/>
            </a:br>
            <a:r>
              <a:rPr lang="en-US" sz="2400" dirty="0" smtClean="0"/>
              <a:t/>
            </a:r>
            <a:br>
              <a:rPr lang="en-US" sz="2400" dirty="0" smtClean="0"/>
            </a:br>
            <a:endParaRPr lang="en-US" sz="2400" dirty="0"/>
          </a:p>
        </p:txBody>
      </p:sp>
      <p:sp>
        <p:nvSpPr>
          <p:cNvPr id="4" name="TextBox 3"/>
          <p:cNvSpPr txBox="1"/>
          <p:nvPr/>
        </p:nvSpPr>
        <p:spPr>
          <a:xfrm>
            <a:off x="495300" y="5774267"/>
            <a:ext cx="7056967" cy="584775"/>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smtClean="0">
                <a:solidFill>
                  <a:srgbClr val="FF6600"/>
                </a:solidFill>
              </a:rPr>
              <a:t>: </a:t>
            </a:r>
            <a:r>
              <a:rPr lang="en-US" sz="1400" b="1" dirty="0" smtClean="0">
                <a:solidFill>
                  <a:srgbClr val="0066FF"/>
                </a:solidFill>
              </a:rPr>
              <a:t>CAGR  giving us a way as to how a maker is performing over a specific period of time. BYD India is outperforming other makers in CAGR.</a:t>
            </a:r>
            <a:endParaRPr lang="en-US" sz="1400" b="1" dirty="0">
              <a:solidFill>
                <a:srgbClr val="FF6600"/>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0522" y="2335851"/>
            <a:ext cx="3829843" cy="246518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3766" y="2669668"/>
            <a:ext cx="2975868" cy="1916596"/>
          </a:xfrm>
          <a:prstGeom prst="rect">
            <a:avLst/>
          </a:prstGeom>
        </p:spPr>
      </p:pic>
    </p:spTree>
    <p:extLst>
      <p:ext uri="{BB962C8B-B14F-4D97-AF65-F5344CB8AC3E}">
        <p14:creationId xmlns:p14="http://schemas.microsoft.com/office/powerpoint/2010/main" val="3377911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994833"/>
          </a:xfrm>
        </p:spPr>
        <p:txBody>
          <a:bodyPr>
            <a:noAutofit/>
          </a:bodyPr>
          <a:lstStyle/>
          <a:p>
            <a:r>
              <a:rPr lang="en-US" sz="2400" b="1" dirty="0" smtClean="0">
                <a:solidFill>
                  <a:schemeClr val="accent1">
                    <a:lumMod val="50000"/>
                  </a:schemeClr>
                </a:solidFill>
              </a:rPr>
              <a:t>Que 7. List </a:t>
            </a:r>
            <a:r>
              <a:rPr lang="en-US" sz="2400" b="1" dirty="0">
                <a:solidFill>
                  <a:schemeClr val="accent1">
                    <a:lumMod val="50000"/>
                  </a:schemeClr>
                </a:solidFill>
              </a:rPr>
              <a:t>down the top 10 states that had the highest compounded annual growth rate (CAGR) from 2022 to 2024 in total vehicles sold. </a:t>
            </a:r>
            <a:r>
              <a:rPr lang="en-US" sz="2400" dirty="0"/>
              <a:t/>
            </a:r>
            <a:br>
              <a:rPr lang="en-US" sz="2400" dirty="0"/>
            </a:br>
            <a:r>
              <a:rPr lang="en-US" sz="2400" dirty="0"/>
              <a:t/>
            </a:r>
            <a:br>
              <a:rPr lang="en-US" sz="2400" dirty="0"/>
            </a:br>
            <a:r>
              <a:rPr lang="en-US" sz="2400" dirty="0"/>
              <a:t/>
            </a:r>
            <a:br>
              <a:rPr lang="en-US" sz="2400" dirty="0"/>
            </a:br>
            <a:r>
              <a:rPr lang="en-US" sz="2400" dirty="0"/>
              <a:t/>
            </a:r>
            <a:br>
              <a:rPr lang="en-US" sz="2400" dirty="0"/>
            </a:br>
            <a:r>
              <a:rPr lang="en-US" sz="2400" dirty="0" smtClean="0"/>
              <a:t/>
            </a:r>
            <a:br>
              <a:rPr lang="en-US" sz="2400" dirty="0" smtClean="0"/>
            </a:br>
            <a:endParaRPr lang="en-US"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6313" y="2104484"/>
            <a:ext cx="4898710" cy="3623216"/>
          </a:xfrm>
          <a:prstGeom prst="rect">
            <a:avLst/>
          </a:prstGeom>
        </p:spPr>
      </p:pic>
      <p:sp>
        <p:nvSpPr>
          <p:cNvPr id="4" name="TextBox 3"/>
          <p:cNvSpPr txBox="1"/>
          <p:nvPr/>
        </p:nvSpPr>
        <p:spPr>
          <a:xfrm>
            <a:off x="677334" y="6028267"/>
            <a:ext cx="6874933" cy="800219"/>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smtClean="0">
                <a:solidFill>
                  <a:srgbClr val="FF6600"/>
                </a:solidFill>
              </a:rPr>
              <a:t>:</a:t>
            </a:r>
            <a:r>
              <a:rPr lang="en-US" dirty="0" smtClean="0">
                <a:solidFill>
                  <a:schemeClr val="accent1">
                    <a:lumMod val="50000"/>
                  </a:schemeClr>
                </a:solidFill>
              </a:rPr>
              <a:t> </a:t>
            </a:r>
            <a:r>
              <a:rPr lang="en-US" sz="1400" b="1" dirty="0" smtClean="0">
                <a:solidFill>
                  <a:srgbClr val="0066FF"/>
                </a:solidFill>
              </a:rPr>
              <a:t>Based </a:t>
            </a:r>
            <a:r>
              <a:rPr lang="en-US" sz="1400" b="1" dirty="0">
                <a:solidFill>
                  <a:srgbClr val="0066FF"/>
                </a:solidFill>
              </a:rPr>
              <a:t>on CAGR, companies can invest more in growing markets, expand into areas with rising demand, and create new products or partnerships to match future growth in the EV industry.</a:t>
            </a:r>
          </a:p>
        </p:txBody>
      </p:sp>
    </p:spTree>
    <p:extLst>
      <p:ext uri="{BB962C8B-B14F-4D97-AF65-F5344CB8AC3E}">
        <p14:creationId xmlns:p14="http://schemas.microsoft.com/office/powerpoint/2010/main" val="3959069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994833"/>
          </a:xfrm>
        </p:spPr>
        <p:txBody>
          <a:bodyPr>
            <a:noAutofit/>
          </a:bodyPr>
          <a:lstStyle/>
          <a:p>
            <a:r>
              <a:rPr lang="en-US" sz="2400" b="1" dirty="0" smtClean="0">
                <a:solidFill>
                  <a:schemeClr val="accent1">
                    <a:lumMod val="50000"/>
                  </a:schemeClr>
                </a:solidFill>
              </a:rPr>
              <a:t>Que 8. What </a:t>
            </a:r>
            <a:r>
              <a:rPr lang="en-US" sz="2400" b="1" dirty="0">
                <a:solidFill>
                  <a:schemeClr val="accent1">
                    <a:lumMod val="50000"/>
                  </a:schemeClr>
                </a:solidFill>
              </a:rPr>
              <a:t>are the peak and low season months for EV sales based on the data from 2022 to 2024? </a:t>
            </a:r>
            <a:r>
              <a:rPr lang="en-US" sz="2400" dirty="0"/>
              <a:t/>
            </a:r>
            <a:br>
              <a:rPr lang="en-US" sz="2400" dirty="0"/>
            </a:br>
            <a:r>
              <a:rPr lang="en-US" sz="2400" dirty="0"/>
              <a:t/>
            </a:r>
            <a:br>
              <a:rPr lang="en-US" sz="2400" dirty="0"/>
            </a:br>
            <a:r>
              <a:rPr lang="en-US" sz="2400" dirty="0"/>
              <a:t/>
            </a:r>
            <a:br>
              <a:rPr lang="en-US" sz="2400" dirty="0"/>
            </a:br>
            <a:r>
              <a:rPr lang="en-US" sz="2400" dirty="0"/>
              <a:t/>
            </a:r>
            <a:br>
              <a:rPr lang="en-US" sz="2400" dirty="0"/>
            </a:br>
            <a:r>
              <a:rPr lang="en-US" sz="2400" dirty="0"/>
              <a:t/>
            </a:r>
            <a:br>
              <a:rPr lang="en-US" sz="2400" dirty="0"/>
            </a:br>
            <a:r>
              <a:rPr lang="en-US" sz="2400" dirty="0" smtClean="0"/>
              <a:t/>
            </a:r>
            <a:br>
              <a:rPr lang="en-US" sz="2400" dirty="0" smtClean="0"/>
            </a:br>
            <a:endParaRPr lang="en-US" sz="24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8720" y="1996760"/>
            <a:ext cx="6513713" cy="3324539"/>
          </a:xfrm>
          <a:prstGeom prst="rect">
            <a:avLst/>
          </a:prstGeom>
        </p:spPr>
      </p:pic>
      <p:sp>
        <p:nvSpPr>
          <p:cNvPr id="4" name="TextBox 3"/>
          <p:cNvSpPr txBox="1"/>
          <p:nvPr/>
        </p:nvSpPr>
        <p:spPr>
          <a:xfrm>
            <a:off x="677334" y="6028267"/>
            <a:ext cx="6874933" cy="584775"/>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a:solidFill>
                  <a:srgbClr val="FF6600"/>
                </a:solidFill>
              </a:rPr>
              <a:t>:</a:t>
            </a:r>
            <a:r>
              <a:rPr lang="en-US" dirty="0">
                <a:solidFill>
                  <a:schemeClr val="accent1">
                    <a:lumMod val="50000"/>
                  </a:schemeClr>
                </a:solidFill>
              </a:rPr>
              <a:t> </a:t>
            </a:r>
            <a:r>
              <a:rPr lang="en-US" sz="1400" b="1" dirty="0" smtClean="0">
                <a:solidFill>
                  <a:srgbClr val="0066FF"/>
                </a:solidFill>
              </a:rPr>
              <a:t>March </a:t>
            </a:r>
            <a:r>
              <a:rPr lang="en-US" sz="1400" b="1" dirty="0">
                <a:solidFill>
                  <a:srgbClr val="0066FF"/>
                </a:solidFill>
              </a:rPr>
              <a:t>sees the highest EV sales, while April and May are slower, so paying attention to customer behavior is essential for the business.</a:t>
            </a:r>
          </a:p>
        </p:txBody>
      </p:sp>
    </p:spTree>
    <p:extLst>
      <p:ext uri="{BB962C8B-B14F-4D97-AF65-F5344CB8AC3E}">
        <p14:creationId xmlns:p14="http://schemas.microsoft.com/office/powerpoint/2010/main" val="1172115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1600200"/>
          </a:xfrm>
        </p:spPr>
        <p:txBody>
          <a:bodyPr>
            <a:noAutofit/>
          </a:bodyPr>
          <a:lstStyle/>
          <a:p>
            <a:r>
              <a:rPr lang="en-US" sz="2400" b="1" dirty="0" smtClean="0">
                <a:solidFill>
                  <a:schemeClr val="accent1">
                    <a:lumMod val="50000"/>
                  </a:schemeClr>
                </a:solidFill>
              </a:rPr>
              <a:t>Que 9. What </a:t>
            </a:r>
            <a:r>
              <a:rPr lang="en-US" sz="2400" b="1" dirty="0">
                <a:solidFill>
                  <a:schemeClr val="accent1">
                    <a:lumMod val="50000"/>
                  </a:schemeClr>
                </a:solidFill>
              </a:rPr>
              <a:t>is the projected number of EV sales (including 2-wheelers and 4-wheelers) for the top 10 states by penetration rate in 2030, based on the compounded annual growth rate (CAGR) from previous years? </a:t>
            </a:r>
            <a:r>
              <a:rPr lang="en-US" dirty="0"/>
              <a:t/>
            </a:r>
            <a:br>
              <a:rPr lang="en-US" dirty="0"/>
            </a:br>
            <a:r>
              <a:rPr lang="en-US" sz="2400" dirty="0"/>
              <a:t/>
            </a:r>
            <a:br>
              <a:rPr lang="en-US" sz="2400" dirty="0"/>
            </a:br>
            <a:r>
              <a:rPr lang="en-US" sz="2400" dirty="0"/>
              <a:t/>
            </a:r>
            <a:br>
              <a:rPr lang="en-US" sz="2400" dirty="0"/>
            </a:br>
            <a:r>
              <a:rPr lang="en-US" sz="2400" dirty="0"/>
              <a:t/>
            </a:r>
            <a:br>
              <a:rPr lang="en-US" sz="2400" dirty="0"/>
            </a:br>
            <a:r>
              <a:rPr lang="en-US" sz="2400" dirty="0"/>
              <a:t/>
            </a:r>
            <a:br>
              <a:rPr lang="en-US" sz="2400" dirty="0"/>
            </a:br>
            <a:r>
              <a:rPr lang="en-US" sz="2400" dirty="0" smtClean="0"/>
              <a:t/>
            </a:r>
            <a:br>
              <a:rPr lang="en-US" sz="2400" dirty="0" smtClean="0"/>
            </a:br>
            <a:endParaRPr lang="en-US" sz="2400" dirty="0"/>
          </a:p>
        </p:txBody>
      </p:sp>
      <p:sp>
        <p:nvSpPr>
          <p:cNvPr id="4" name="TextBox 3"/>
          <p:cNvSpPr txBox="1"/>
          <p:nvPr/>
        </p:nvSpPr>
        <p:spPr>
          <a:xfrm>
            <a:off x="677334" y="6028267"/>
            <a:ext cx="6874933" cy="584775"/>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a:solidFill>
                  <a:srgbClr val="FF6600"/>
                </a:solidFill>
              </a:rPr>
              <a:t>:</a:t>
            </a:r>
            <a:r>
              <a:rPr lang="en-US" dirty="0">
                <a:solidFill>
                  <a:schemeClr val="accent1">
                    <a:lumMod val="50000"/>
                  </a:schemeClr>
                </a:solidFill>
              </a:rPr>
              <a:t> </a:t>
            </a:r>
            <a:r>
              <a:rPr lang="en-US" sz="1400" b="1" dirty="0">
                <a:solidFill>
                  <a:srgbClr val="0066FF"/>
                </a:solidFill>
              </a:rPr>
              <a:t>The projected EV sales by 2030 show where the market will grow, helping to focus investment and strategy.</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8059" y="3033089"/>
            <a:ext cx="2907282" cy="217188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9582" y="2716695"/>
            <a:ext cx="6017755" cy="2804677"/>
          </a:xfrm>
          <a:prstGeom prst="rect">
            <a:avLst/>
          </a:prstGeom>
        </p:spPr>
      </p:pic>
    </p:spTree>
    <p:extLst>
      <p:ext uri="{BB962C8B-B14F-4D97-AF65-F5344CB8AC3E}">
        <p14:creationId xmlns:p14="http://schemas.microsoft.com/office/powerpoint/2010/main" val="1560387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994833"/>
          </a:xfrm>
        </p:spPr>
        <p:txBody>
          <a:bodyPr>
            <a:noAutofit/>
          </a:bodyPr>
          <a:lstStyle/>
          <a:p>
            <a:r>
              <a:rPr lang="en-US" sz="2400" b="1" dirty="0" smtClean="0">
                <a:solidFill>
                  <a:schemeClr val="accent1">
                    <a:lumMod val="50000"/>
                  </a:schemeClr>
                </a:solidFill>
              </a:rPr>
              <a:t>Que 10. Estimate </a:t>
            </a:r>
            <a:r>
              <a:rPr lang="en-US" sz="2400" b="1" dirty="0">
                <a:solidFill>
                  <a:schemeClr val="accent1">
                    <a:lumMod val="50000"/>
                  </a:schemeClr>
                </a:solidFill>
              </a:rPr>
              <a:t>the revenue growth rate of 4-wheeler and 2-wheelers EVs in India for 2022 vs 2024 and 2023 vs 2024, assuming an average unit </a:t>
            </a:r>
            <a:r>
              <a:rPr lang="en-US" sz="2400" b="1" dirty="0" smtClean="0">
                <a:solidFill>
                  <a:schemeClr val="accent1">
                    <a:lumMod val="50000"/>
                  </a:schemeClr>
                </a:solidFill>
              </a:rPr>
              <a:t>price</a:t>
            </a:r>
            <a:r>
              <a:rPr lang="en-US" sz="2400" b="1" dirty="0">
                <a:solidFill>
                  <a:schemeClr val="accent1">
                    <a:lumMod val="50000"/>
                  </a:schemeClr>
                </a:solidFill>
              </a:rPr>
              <a:t> </a:t>
            </a:r>
            <a:r>
              <a:rPr lang="en-US" sz="2400" b="1" dirty="0" smtClean="0">
                <a:solidFill>
                  <a:schemeClr val="accent1">
                    <a:lumMod val="50000"/>
                  </a:schemeClr>
                </a:solidFill>
              </a:rPr>
              <a:t>of 2-Wheelers </a:t>
            </a:r>
            <a:r>
              <a:rPr lang="en-US" sz="2400" b="1" dirty="0">
                <a:solidFill>
                  <a:schemeClr val="accent1">
                    <a:lumMod val="50000"/>
                  </a:schemeClr>
                </a:solidFill>
              </a:rPr>
              <a:t>is </a:t>
            </a:r>
            <a:r>
              <a:rPr lang="en-US" sz="2400" b="1" dirty="0" smtClean="0">
                <a:solidFill>
                  <a:schemeClr val="accent1">
                    <a:lumMod val="50000"/>
                  </a:schemeClr>
                </a:solidFill>
              </a:rPr>
              <a:t>₹ 85,000 and 4-Wheelers </a:t>
            </a:r>
            <a:r>
              <a:rPr lang="en-US" sz="2400" b="1" dirty="0">
                <a:solidFill>
                  <a:schemeClr val="accent1">
                    <a:lumMod val="50000"/>
                  </a:schemeClr>
                </a:solidFill>
              </a:rPr>
              <a:t>is </a:t>
            </a:r>
            <a:r>
              <a:rPr lang="en-US" sz="2400" b="1" dirty="0" smtClean="0">
                <a:solidFill>
                  <a:schemeClr val="accent1">
                    <a:lumMod val="50000"/>
                  </a:schemeClr>
                </a:solidFill>
              </a:rPr>
              <a:t>₹ 15,00,000.</a:t>
            </a:r>
            <a:r>
              <a:rPr lang="en-US" sz="2400" dirty="0"/>
              <a:t/>
            </a:r>
            <a:br>
              <a:rPr lang="en-US" sz="2400" dirty="0"/>
            </a:br>
            <a:r>
              <a:rPr lang="en-US" sz="2400" dirty="0"/>
              <a:t/>
            </a:r>
            <a:br>
              <a:rPr lang="en-US" sz="2400" dirty="0"/>
            </a:br>
            <a:r>
              <a:rPr lang="en-US" sz="2400" dirty="0"/>
              <a:t/>
            </a:r>
            <a:br>
              <a:rPr lang="en-US" sz="2400" dirty="0"/>
            </a:br>
            <a:r>
              <a:rPr lang="en-US" sz="2400" dirty="0"/>
              <a:t/>
            </a:r>
            <a:br>
              <a:rPr lang="en-US" sz="2400" dirty="0"/>
            </a:br>
            <a:r>
              <a:rPr lang="en-US" sz="2400" dirty="0"/>
              <a:t/>
            </a:r>
            <a:br>
              <a:rPr lang="en-US" sz="2400" dirty="0"/>
            </a:br>
            <a:r>
              <a:rPr lang="en-US" sz="2400" dirty="0" smtClean="0"/>
              <a:t/>
            </a:r>
            <a:br>
              <a:rPr lang="en-US" sz="2400" dirty="0" smtClean="0"/>
            </a:br>
            <a:endParaRPr lang="en-US"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36" y="2294994"/>
            <a:ext cx="3151831" cy="2982820"/>
          </a:xfrm>
          <a:prstGeom prst="rect">
            <a:avLst/>
          </a:prstGeom>
        </p:spPr>
      </p:pic>
      <p:sp>
        <p:nvSpPr>
          <p:cNvPr id="4" name="TextBox 3"/>
          <p:cNvSpPr txBox="1"/>
          <p:nvPr/>
        </p:nvSpPr>
        <p:spPr>
          <a:xfrm>
            <a:off x="4131735" y="3513294"/>
            <a:ext cx="5922432" cy="1015663"/>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a:solidFill>
                  <a:srgbClr val="FF6600"/>
                </a:solidFill>
              </a:rPr>
              <a:t>:</a:t>
            </a:r>
            <a:r>
              <a:rPr lang="en-US" dirty="0">
                <a:solidFill>
                  <a:schemeClr val="accent1">
                    <a:lumMod val="50000"/>
                  </a:schemeClr>
                </a:solidFill>
              </a:rPr>
              <a:t> </a:t>
            </a:r>
            <a:r>
              <a:rPr lang="en-US" sz="1400" b="1" dirty="0" smtClean="0">
                <a:solidFill>
                  <a:srgbClr val="0066FF"/>
                </a:solidFill>
              </a:rPr>
              <a:t>Revenue growth rate for 2022 vs 2024 contributed more profit rather than 2023 vs 2024. The reason behind this is FAME II(</a:t>
            </a:r>
            <a:r>
              <a:rPr lang="en-US" sz="1400" dirty="0" smtClean="0">
                <a:solidFill>
                  <a:srgbClr val="0066FF"/>
                </a:solidFill>
              </a:rPr>
              <a:t>Faster </a:t>
            </a:r>
            <a:r>
              <a:rPr lang="en-US" sz="1400" dirty="0">
                <a:solidFill>
                  <a:srgbClr val="0066FF"/>
                </a:solidFill>
              </a:rPr>
              <a:t>Adoption and Manufacturing of Hybrid and Electric </a:t>
            </a:r>
            <a:r>
              <a:rPr lang="en-US" sz="1400" dirty="0" smtClean="0">
                <a:solidFill>
                  <a:srgbClr val="0066FF"/>
                </a:solidFill>
              </a:rPr>
              <a:t>Vehicles</a:t>
            </a:r>
            <a:r>
              <a:rPr lang="en-US" sz="1400" b="1" dirty="0" smtClean="0">
                <a:solidFill>
                  <a:srgbClr val="0066FF"/>
                </a:solidFill>
              </a:rPr>
              <a:t>) subsidy Scheme. </a:t>
            </a:r>
            <a:endParaRPr lang="en-US" sz="1400" b="1" dirty="0">
              <a:solidFill>
                <a:srgbClr val="0066FF"/>
              </a:solidFill>
            </a:endParaRPr>
          </a:p>
        </p:txBody>
      </p:sp>
      <p:sp>
        <p:nvSpPr>
          <p:cNvPr id="2" name="TextBox 1"/>
          <p:cNvSpPr txBox="1"/>
          <p:nvPr/>
        </p:nvSpPr>
        <p:spPr>
          <a:xfrm>
            <a:off x="719666" y="5900114"/>
            <a:ext cx="7446433" cy="738664"/>
          </a:xfrm>
          <a:prstGeom prst="rect">
            <a:avLst/>
          </a:prstGeom>
          <a:noFill/>
        </p:spPr>
        <p:txBody>
          <a:bodyPr wrap="square" rtlCol="0">
            <a:spAutoFit/>
          </a:bodyPr>
          <a:lstStyle/>
          <a:p>
            <a:r>
              <a:rPr lang="en-US" sz="1400" b="1" dirty="0">
                <a:solidFill>
                  <a:schemeClr val="tx1">
                    <a:lumMod val="75000"/>
                    <a:lumOff val="25000"/>
                  </a:schemeClr>
                </a:solidFill>
              </a:rPr>
              <a:t>The FAME 2 scheme in India offers financial incentives to promote electric vehicle adoption and support charging infrastructure development. This helps lower EV costs, accelerate the transition to clean energy, and reduce pollution.</a:t>
            </a:r>
          </a:p>
        </p:txBody>
      </p:sp>
    </p:spTree>
    <p:extLst>
      <p:ext uri="{BB962C8B-B14F-4D97-AF65-F5344CB8AC3E}">
        <p14:creationId xmlns:p14="http://schemas.microsoft.com/office/powerpoint/2010/main" val="595859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b="1" dirty="0">
                <a:solidFill>
                  <a:schemeClr val="accent1">
                    <a:lumMod val="50000"/>
                  </a:schemeClr>
                </a:solidFill>
              </a:rPr>
              <a:t>Secondary Research Questions: </a:t>
            </a:r>
            <a:r>
              <a:rPr lang="en-US" b="1" dirty="0" smtClean="0">
                <a:solidFill>
                  <a:schemeClr val="accent1">
                    <a:lumMod val="50000"/>
                  </a:schemeClr>
                </a:solidFill>
              </a:rPr>
              <a:t/>
            </a:r>
            <a:br>
              <a:rPr lang="en-US" b="1" dirty="0" smtClean="0">
                <a:solidFill>
                  <a:schemeClr val="accent1">
                    <a:lumMod val="50000"/>
                  </a:schemeClr>
                </a:solidFill>
              </a:rPr>
            </a:br>
            <a:r>
              <a:rPr lang="en-US" b="1" dirty="0" smtClean="0">
                <a:solidFill>
                  <a:schemeClr val="accent1">
                    <a:lumMod val="50000"/>
                  </a:schemeClr>
                </a:solidFill>
              </a:rPr>
              <a:t/>
            </a:r>
            <a:br>
              <a:rPr lang="en-US" b="1" dirty="0" smtClean="0">
                <a:solidFill>
                  <a:schemeClr val="accent1">
                    <a:lumMod val="50000"/>
                  </a:schemeClr>
                </a:solidFill>
              </a:rPr>
            </a:br>
            <a:r>
              <a:rPr lang="en-US" sz="2700" b="1" dirty="0" smtClean="0">
                <a:solidFill>
                  <a:schemeClr val="accent1">
                    <a:lumMod val="50000"/>
                  </a:schemeClr>
                </a:solidFill>
              </a:rPr>
              <a:t>Que 1. What </a:t>
            </a:r>
            <a:r>
              <a:rPr lang="en-US" sz="2700" b="1" dirty="0">
                <a:solidFill>
                  <a:schemeClr val="accent1">
                    <a:lumMod val="50000"/>
                  </a:schemeClr>
                </a:solidFill>
              </a:rPr>
              <a:t>are the primary reasons for customers choosing 4-wheeler EVs in 2023 and 2024 (cost savings, environmental concerns, government incentives)? </a:t>
            </a:r>
            <a:r>
              <a:rPr lang="en-US" b="1" dirty="0"/>
              <a:t/>
            </a:r>
            <a:br>
              <a:rPr lang="en-US" b="1" dirty="0"/>
            </a:br>
            <a:r>
              <a:rPr lang="en-US" dirty="0" smtClean="0"/>
              <a:t/>
            </a:r>
            <a:br>
              <a:rPr lang="en-US" dirty="0" smtClean="0"/>
            </a:br>
            <a:endParaRPr lang="en-US" dirty="0"/>
          </a:p>
        </p:txBody>
      </p:sp>
      <p:sp>
        <p:nvSpPr>
          <p:cNvPr id="2" name="TextBox 1"/>
          <p:cNvSpPr txBox="1"/>
          <p:nvPr/>
        </p:nvSpPr>
        <p:spPr>
          <a:xfrm>
            <a:off x="639233" y="3073399"/>
            <a:ext cx="8868834" cy="30162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rgbClr val="000099"/>
                </a:solidFill>
              </a:rPr>
              <a:t>Cost savings: </a:t>
            </a:r>
            <a:r>
              <a:rPr lang="en-US" dirty="0">
                <a:solidFill>
                  <a:srgbClr val="000099"/>
                </a:solidFill>
              </a:rPr>
              <a:t>Lower fuel and maintenance costs</a:t>
            </a:r>
            <a:r>
              <a:rPr lang="en-US" dirty="0" smtClean="0">
                <a:solidFill>
                  <a:srgbClr val="000099"/>
                </a:solidFill>
              </a:rPr>
              <a:t>.</a:t>
            </a:r>
          </a:p>
          <a:p>
            <a:endParaRPr lang="en-US" dirty="0" smtClean="0">
              <a:solidFill>
                <a:srgbClr val="000099"/>
              </a:solidFill>
            </a:endParaRPr>
          </a:p>
          <a:p>
            <a:pPr marL="342900" indent="-342900">
              <a:buFont typeface="Wingdings" panose="05000000000000000000" pitchFamily="2" charset="2"/>
              <a:buChar char="Ø"/>
            </a:pPr>
            <a:r>
              <a:rPr lang="en-US" sz="2000" b="1" dirty="0" smtClean="0">
                <a:solidFill>
                  <a:srgbClr val="000099"/>
                </a:solidFill>
              </a:rPr>
              <a:t>Environmental </a:t>
            </a:r>
            <a:r>
              <a:rPr lang="en-US" sz="2000" b="1" dirty="0">
                <a:solidFill>
                  <a:srgbClr val="000099"/>
                </a:solidFill>
              </a:rPr>
              <a:t>concerns: </a:t>
            </a:r>
            <a:r>
              <a:rPr lang="en-US" dirty="0">
                <a:solidFill>
                  <a:srgbClr val="000099"/>
                </a:solidFill>
              </a:rPr>
              <a:t>Desire to reduce carbon footprint</a:t>
            </a:r>
            <a:r>
              <a:rPr lang="en-US" dirty="0" smtClean="0">
                <a:solidFill>
                  <a:srgbClr val="000099"/>
                </a:solidFill>
              </a:rPr>
              <a:t>.</a:t>
            </a:r>
          </a:p>
          <a:p>
            <a:pPr marL="285750" indent="-285750">
              <a:buFont typeface="Wingdings" panose="05000000000000000000" pitchFamily="2" charset="2"/>
              <a:buChar char="Ø"/>
            </a:pPr>
            <a:endParaRPr lang="en-US" dirty="0">
              <a:solidFill>
                <a:srgbClr val="000099"/>
              </a:solidFill>
            </a:endParaRPr>
          </a:p>
          <a:p>
            <a:pPr marL="342900" indent="-342900">
              <a:buFont typeface="Wingdings" panose="05000000000000000000" pitchFamily="2" charset="2"/>
              <a:buChar char="Ø"/>
            </a:pPr>
            <a:r>
              <a:rPr lang="en-US" sz="2000" b="1" dirty="0" smtClean="0">
                <a:solidFill>
                  <a:srgbClr val="000099"/>
                </a:solidFill>
              </a:rPr>
              <a:t>Government </a:t>
            </a:r>
            <a:r>
              <a:rPr lang="en-US" sz="2000" b="1" dirty="0">
                <a:solidFill>
                  <a:srgbClr val="000099"/>
                </a:solidFill>
              </a:rPr>
              <a:t>incentives: </a:t>
            </a:r>
            <a:r>
              <a:rPr lang="en-US" dirty="0">
                <a:solidFill>
                  <a:srgbClr val="000099"/>
                </a:solidFill>
              </a:rPr>
              <a:t>Tax credits and rebates lower upfront costs</a:t>
            </a:r>
            <a:r>
              <a:rPr lang="en-US" dirty="0" smtClean="0">
                <a:solidFill>
                  <a:srgbClr val="000099"/>
                </a:solidFill>
              </a:rPr>
              <a:t>.</a:t>
            </a:r>
          </a:p>
          <a:p>
            <a:pPr marL="285750" indent="-285750">
              <a:buFont typeface="Wingdings" panose="05000000000000000000" pitchFamily="2" charset="2"/>
              <a:buChar char="Ø"/>
            </a:pPr>
            <a:endParaRPr lang="en-US" dirty="0">
              <a:solidFill>
                <a:srgbClr val="000099"/>
              </a:solidFill>
            </a:endParaRPr>
          </a:p>
          <a:p>
            <a:pPr marL="342900" indent="-342900">
              <a:buFont typeface="Wingdings" panose="05000000000000000000" pitchFamily="2" charset="2"/>
              <a:buChar char="Ø"/>
            </a:pPr>
            <a:r>
              <a:rPr lang="en-US" sz="2000" b="1" dirty="0" smtClean="0">
                <a:solidFill>
                  <a:srgbClr val="000099"/>
                </a:solidFill>
              </a:rPr>
              <a:t>Technological </a:t>
            </a:r>
            <a:r>
              <a:rPr lang="en-US" sz="2000" b="1" dirty="0">
                <a:solidFill>
                  <a:srgbClr val="000099"/>
                </a:solidFill>
              </a:rPr>
              <a:t>advancements: </a:t>
            </a:r>
            <a:r>
              <a:rPr lang="en-US" dirty="0">
                <a:solidFill>
                  <a:srgbClr val="000099"/>
                </a:solidFill>
              </a:rPr>
              <a:t>Improved range, performance, and charging times</a:t>
            </a:r>
            <a:r>
              <a:rPr lang="en-US" dirty="0" smtClean="0">
                <a:solidFill>
                  <a:srgbClr val="000099"/>
                </a:solidFill>
              </a:rPr>
              <a:t>.</a:t>
            </a:r>
          </a:p>
          <a:p>
            <a:pPr marL="285750" indent="-285750">
              <a:buFont typeface="Wingdings" panose="05000000000000000000" pitchFamily="2" charset="2"/>
              <a:buChar char="Ø"/>
            </a:pPr>
            <a:endParaRPr lang="en-US" dirty="0">
              <a:solidFill>
                <a:srgbClr val="000099"/>
              </a:solidFill>
            </a:endParaRPr>
          </a:p>
          <a:p>
            <a:pPr marL="342900" indent="-342900">
              <a:buFont typeface="Wingdings" panose="05000000000000000000" pitchFamily="2" charset="2"/>
              <a:buChar char="Ø"/>
            </a:pPr>
            <a:r>
              <a:rPr lang="en-US" sz="2000" b="1" dirty="0" smtClean="0">
                <a:solidFill>
                  <a:srgbClr val="000099"/>
                </a:solidFill>
              </a:rPr>
              <a:t>Increased </a:t>
            </a:r>
            <a:r>
              <a:rPr lang="en-US" sz="2000" b="1" dirty="0">
                <a:solidFill>
                  <a:srgbClr val="000099"/>
                </a:solidFill>
              </a:rPr>
              <a:t>model availability:</a:t>
            </a:r>
            <a:r>
              <a:rPr lang="en-US" b="1" dirty="0">
                <a:solidFill>
                  <a:srgbClr val="000099"/>
                </a:solidFill>
              </a:rPr>
              <a:t> </a:t>
            </a:r>
            <a:r>
              <a:rPr lang="en-US" dirty="0">
                <a:solidFill>
                  <a:srgbClr val="000099"/>
                </a:solidFill>
              </a:rPr>
              <a:t>More options from trusted brands.</a:t>
            </a:r>
          </a:p>
        </p:txBody>
      </p:sp>
    </p:spTree>
    <p:extLst>
      <p:ext uri="{BB962C8B-B14F-4D97-AF65-F5344CB8AC3E}">
        <p14:creationId xmlns:p14="http://schemas.microsoft.com/office/powerpoint/2010/main" val="2424308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accent1">
                    <a:lumMod val="50000"/>
                  </a:schemeClr>
                </a:solidFill>
              </a:rPr>
              <a:t>Que 2. How </a:t>
            </a:r>
            <a:r>
              <a:rPr lang="en-US" sz="2400" b="1" dirty="0">
                <a:solidFill>
                  <a:schemeClr val="accent1">
                    <a:lumMod val="50000"/>
                  </a:schemeClr>
                </a:solidFill>
              </a:rPr>
              <a:t>do government incentives and subsidies impact the adoption rates of 2-wheelers and 4-wheelers? Which states in India provided most subsidies? </a:t>
            </a:r>
            <a:br>
              <a:rPr lang="en-US" sz="2400" b="1" dirty="0">
                <a:solidFill>
                  <a:schemeClr val="accent1">
                    <a:lumMod val="50000"/>
                  </a:schemeClr>
                </a:solidFill>
              </a:rPr>
            </a:br>
            <a:endParaRPr lang="en-US" sz="2400" b="1" dirty="0">
              <a:solidFill>
                <a:schemeClr val="accent1">
                  <a:lumMod val="50000"/>
                </a:schemeClr>
              </a:solidFill>
            </a:endParaRPr>
          </a:p>
        </p:txBody>
      </p:sp>
      <p:sp>
        <p:nvSpPr>
          <p:cNvPr id="5" name="TextBox 4"/>
          <p:cNvSpPr txBox="1"/>
          <p:nvPr/>
        </p:nvSpPr>
        <p:spPr>
          <a:xfrm>
            <a:off x="893233" y="1968499"/>
            <a:ext cx="7924800"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rgbClr val="000099"/>
                </a:solidFill>
              </a:rPr>
              <a:t>Subsidies reduce the purchase price, making EVs more affordable, boosting adoption</a:t>
            </a:r>
            <a:r>
              <a:rPr lang="en-US" dirty="0" smtClean="0">
                <a:solidFill>
                  <a:srgbClr val="000099"/>
                </a:solidFill>
              </a:rPr>
              <a:t>.</a:t>
            </a:r>
          </a:p>
          <a:p>
            <a:pPr marL="285750" indent="-285750">
              <a:buFont typeface="Wingdings" panose="05000000000000000000" pitchFamily="2" charset="2"/>
              <a:buChar char="Ø"/>
            </a:pPr>
            <a:endParaRPr lang="en-US" dirty="0" smtClean="0">
              <a:solidFill>
                <a:srgbClr val="000099"/>
              </a:solidFill>
            </a:endParaRPr>
          </a:p>
          <a:p>
            <a:pPr marL="285750" indent="-285750">
              <a:buFont typeface="Wingdings" panose="05000000000000000000" pitchFamily="2" charset="2"/>
              <a:buChar char="Ø"/>
            </a:pPr>
            <a:r>
              <a:rPr lang="en-US" dirty="0">
                <a:solidFill>
                  <a:srgbClr val="000099"/>
                </a:solidFill>
              </a:rPr>
              <a:t>Government support signals long-term commitment, encouraging both consumers and manufacturers</a:t>
            </a:r>
            <a:r>
              <a:rPr lang="en-US" dirty="0" smtClean="0">
                <a:solidFill>
                  <a:srgbClr val="000099"/>
                </a:solidFill>
              </a:rPr>
              <a:t>.</a:t>
            </a:r>
          </a:p>
          <a:p>
            <a:pPr marL="285750" indent="-285750">
              <a:buFont typeface="Wingdings" panose="05000000000000000000" pitchFamily="2" charset="2"/>
              <a:buChar char="Ø"/>
            </a:pPr>
            <a:endParaRPr lang="en-US" dirty="0" smtClean="0">
              <a:solidFill>
                <a:srgbClr val="000099"/>
              </a:solidFill>
            </a:endParaRPr>
          </a:p>
          <a:p>
            <a:pPr marL="285750" indent="-285750">
              <a:buFont typeface="Wingdings" panose="05000000000000000000" pitchFamily="2" charset="2"/>
              <a:buChar char="Ø"/>
            </a:pPr>
            <a:r>
              <a:rPr lang="en-US" dirty="0">
                <a:solidFill>
                  <a:srgbClr val="000099"/>
                </a:solidFill>
              </a:rPr>
              <a:t>Subsidies for manufacturers lower production costs, supporting a domestic EV industry</a:t>
            </a:r>
            <a:r>
              <a:rPr lang="en-US" dirty="0" smtClean="0">
                <a:solidFill>
                  <a:srgbClr val="000099"/>
                </a:solidFill>
              </a:rPr>
              <a:t>.</a:t>
            </a:r>
          </a:p>
          <a:p>
            <a:pPr marL="285750" indent="-285750">
              <a:buFont typeface="Wingdings" panose="05000000000000000000" pitchFamily="2" charset="2"/>
              <a:buChar char="Ø"/>
            </a:pPr>
            <a:endParaRPr lang="en-US" dirty="0" smtClean="0">
              <a:solidFill>
                <a:srgbClr val="000099"/>
              </a:solidFill>
            </a:endParaRPr>
          </a:p>
          <a:p>
            <a:pPr marL="285750" indent="-285750">
              <a:buFont typeface="Wingdings" panose="05000000000000000000" pitchFamily="2" charset="2"/>
              <a:buChar char="Ø"/>
            </a:pPr>
            <a:r>
              <a:rPr lang="en-US" dirty="0">
                <a:solidFill>
                  <a:srgbClr val="000099"/>
                </a:solidFill>
              </a:rPr>
              <a:t>Key states offering significant subsidies: Maharashtra, Delhi, Gujarat, Karnataka, and Tamil Nadu.</a:t>
            </a:r>
          </a:p>
        </p:txBody>
      </p:sp>
    </p:spTree>
    <p:extLst>
      <p:ext uri="{BB962C8B-B14F-4D97-AF65-F5344CB8AC3E}">
        <p14:creationId xmlns:p14="http://schemas.microsoft.com/office/powerpoint/2010/main" val="769146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accent1">
                    <a:lumMod val="50000"/>
                  </a:schemeClr>
                </a:solidFill>
              </a:rPr>
              <a:t>Que 3. How </a:t>
            </a:r>
            <a:r>
              <a:rPr lang="en-US" sz="2400" b="1" dirty="0">
                <a:solidFill>
                  <a:schemeClr val="accent1">
                    <a:lumMod val="50000"/>
                  </a:schemeClr>
                </a:solidFill>
              </a:rPr>
              <a:t>does the availability of charging stations infrastructure correlate with the EV sales and penetration rates in the top 5 states? </a:t>
            </a:r>
            <a:r>
              <a:rPr lang="en-US" dirty="0"/>
              <a:t/>
            </a:r>
            <a:br>
              <a:rPr lang="en-US" dirty="0"/>
            </a:br>
            <a:endParaRPr lang="en-US" sz="2400" b="1" dirty="0">
              <a:solidFill>
                <a:schemeClr val="accent1">
                  <a:lumMod val="50000"/>
                </a:schemeClr>
              </a:solidFill>
            </a:endParaRPr>
          </a:p>
        </p:txBody>
      </p:sp>
      <p:sp>
        <p:nvSpPr>
          <p:cNvPr id="3" name="TextBox 2"/>
          <p:cNvSpPr txBox="1"/>
          <p:nvPr/>
        </p:nvSpPr>
        <p:spPr>
          <a:xfrm>
            <a:off x="677334" y="1930400"/>
            <a:ext cx="8424333" cy="4524315"/>
          </a:xfrm>
          <a:prstGeom prst="rect">
            <a:avLst/>
          </a:prstGeom>
          <a:noFill/>
        </p:spPr>
        <p:txBody>
          <a:bodyPr wrap="square" rtlCol="0">
            <a:spAutoFit/>
          </a:bodyPr>
          <a:lstStyle/>
          <a:p>
            <a:r>
              <a:rPr lang="en-US" dirty="0">
                <a:solidFill>
                  <a:srgbClr val="000099"/>
                </a:solidFill>
              </a:rPr>
              <a:t>The availability of charging station infrastructure has a strong positive correlation with EV sales and penetration rates in the top 5 </a:t>
            </a:r>
            <a:r>
              <a:rPr lang="en-US" dirty="0" smtClean="0">
                <a:solidFill>
                  <a:srgbClr val="000099"/>
                </a:solidFill>
              </a:rPr>
              <a:t>states. Here’s </a:t>
            </a:r>
            <a:r>
              <a:rPr lang="en-US" dirty="0">
                <a:solidFill>
                  <a:srgbClr val="000099"/>
                </a:solidFill>
              </a:rPr>
              <a:t>how they are related</a:t>
            </a:r>
            <a:r>
              <a:rPr lang="en-US" dirty="0" smtClean="0">
                <a:solidFill>
                  <a:srgbClr val="000099"/>
                </a:solidFill>
              </a:rPr>
              <a:t>:</a:t>
            </a:r>
          </a:p>
          <a:p>
            <a:endParaRPr lang="en-US" dirty="0" smtClean="0">
              <a:solidFill>
                <a:srgbClr val="000099"/>
              </a:solidFill>
            </a:endParaRPr>
          </a:p>
          <a:p>
            <a:pPr marL="285750" indent="-285750">
              <a:buFont typeface="Wingdings" panose="05000000000000000000" pitchFamily="2" charset="2"/>
              <a:buChar char="Ø"/>
            </a:pPr>
            <a:r>
              <a:rPr lang="en-US" b="1" dirty="0">
                <a:solidFill>
                  <a:srgbClr val="000099"/>
                </a:solidFill>
              </a:rPr>
              <a:t>Increased Convenience</a:t>
            </a:r>
            <a:r>
              <a:rPr lang="en-US" dirty="0">
                <a:solidFill>
                  <a:srgbClr val="000099"/>
                </a:solidFill>
              </a:rPr>
              <a:t>: More charging stations reduce range anxiety, boosting EV sales</a:t>
            </a:r>
            <a:r>
              <a:rPr lang="en-US" dirty="0" smtClean="0">
                <a:solidFill>
                  <a:srgbClr val="000099"/>
                </a:solidFill>
              </a:rPr>
              <a:t>.</a:t>
            </a:r>
            <a:endParaRPr lang="en-US" dirty="0">
              <a:solidFill>
                <a:srgbClr val="000099"/>
              </a:solidFill>
            </a:endParaRPr>
          </a:p>
          <a:p>
            <a:pPr marL="285750" indent="-285750">
              <a:buFont typeface="Wingdings" panose="05000000000000000000" pitchFamily="2" charset="2"/>
              <a:buChar char="Ø"/>
            </a:pPr>
            <a:r>
              <a:rPr lang="en-US" b="1" dirty="0">
                <a:solidFill>
                  <a:srgbClr val="000099"/>
                </a:solidFill>
              </a:rPr>
              <a:t>Higher Penetration Rates</a:t>
            </a:r>
            <a:r>
              <a:rPr lang="en-US" dirty="0">
                <a:solidFill>
                  <a:srgbClr val="000099"/>
                </a:solidFill>
              </a:rPr>
              <a:t>: States with better infrastructure have higher EV adoption rates</a:t>
            </a:r>
            <a:r>
              <a:rPr lang="en-US" dirty="0" smtClean="0">
                <a:solidFill>
                  <a:srgbClr val="000099"/>
                </a:solidFill>
              </a:rPr>
              <a:t>.</a:t>
            </a:r>
            <a:endParaRPr lang="en-US" dirty="0">
              <a:solidFill>
                <a:srgbClr val="000099"/>
              </a:solidFill>
            </a:endParaRPr>
          </a:p>
          <a:p>
            <a:pPr marL="285750" indent="-285750">
              <a:buFont typeface="Wingdings" panose="05000000000000000000" pitchFamily="2" charset="2"/>
              <a:buChar char="Ø"/>
            </a:pPr>
            <a:r>
              <a:rPr lang="en-US" b="1" dirty="0">
                <a:solidFill>
                  <a:srgbClr val="000099"/>
                </a:solidFill>
              </a:rPr>
              <a:t>Market Confidence</a:t>
            </a:r>
            <a:r>
              <a:rPr lang="en-US" dirty="0">
                <a:solidFill>
                  <a:srgbClr val="000099"/>
                </a:solidFill>
              </a:rPr>
              <a:t>: Well-developed charging networks increase consumer confidence in EVs</a:t>
            </a:r>
            <a:r>
              <a:rPr lang="en-US" dirty="0" smtClean="0">
                <a:solidFill>
                  <a:srgbClr val="000099"/>
                </a:solidFill>
              </a:rPr>
              <a:t>.</a:t>
            </a:r>
            <a:endParaRPr lang="en-US" dirty="0">
              <a:solidFill>
                <a:srgbClr val="000099"/>
              </a:solidFill>
            </a:endParaRPr>
          </a:p>
          <a:p>
            <a:pPr marL="285750" indent="-285750">
              <a:buFont typeface="Wingdings" panose="05000000000000000000" pitchFamily="2" charset="2"/>
              <a:buChar char="Ø"/>
            </a:pPr>
            <a:r>
              <a:rPr lang="en-US" b="1" dirty="0">
                <a:solidFill>
                  <a:srgbClr val="000099"/>
                </a:solidFill>
              </a:rPr>
              <a:t>Support for Long-Distance Travel</a:t>
            </a:r>
            <a:r>
              <a:rPr lang="en-US" dirty="0">
                <a:solidFill>
                  <a:srgbClr val="000099"/>
                </a:solidFill>
              </a:rPr>
              <a:t>: Availability of fast chargers makes EVs viable for longer trips</a:t>
            </a:r>
            <a:r>
              <a:rPr lang="en-US" dirty="0" smtClean="0">
                <a:solidFill>
                  <a:srgbClr val="000099"/>
                </a:solidFill>
              </a:rPr>
              <a:t>.</a:t>
            </a:r>
            <a:endParaRPr lang="en-US" dirty="0">
              <a:solidFill>
                <a:srgbClr val="000099"/>
              </a:solidFill>
            </a:endParaRPr>
          </a:p>
          <a:p>
            <a:pPr marL="285750" indent="-285750">
              <a:buFont typeface="Wingdings" panose="05000000000000000000" pitchFamily="2" charset="2"/>
              <a:buChar char="Ø"/>
            </a:pPr>
            <a:r>
              <a:rPr lang="en-US" b="1" dirty="0">
                <a:solidFill>
                  <a:srgbClr val="000099"/>
                </a:solidFill>
              </a:rPr>
              <a:t>Top State Examples</a:t>
            </a:r>
            <a:r>
              <a:rPr lang="en-US" dirty="0">
                <a:solidFill>
                  <a:srgbClr val="000099"/>
                </a:solidFill>
              </a:rPr>
              <a:t>: Maharashtra, Delhi, Gujarat, Karnataka, and Tamil Nadu see higher EV adoption due to expanding charging infrastructure.</a:t>
            </a:r>
          </a:p>
          <a:p>
            <a:pPr marL="285750" indent="-285750">
              <a:buFont typeface="Wingdings" panose="05000000000000000000" pitchFamily="2" charset="2"/>
              <a:buChar char="Ø"/>
            </a:pPr>
            <a:endParaRPr lang="en-US" dirty="0" smtClean="0">
              <a:solidFill>
                <a:srgbClr val="000099"/>
              </a:solidFill>
            </a:endParaRP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2980280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accent1">
                    <a:lumMod val="50000"/>
                  </a:schemeClr>
                </a:solidFill>
              </a:rPr>
              <a:t>Que 4. Who </a:t>
            </a:r>
            <a:r>
              <a:rPr lang="en-US" sz="2400" b="1" dirty="0">
                <a:solidFill>
                  <a:schemeClr val="accent1">
                    <a:lumMod val="50000"/>
                  </a:schemeClr>
                </a:solidFill>
              </a:rPr>
              <a:t>should be the brand ambassador if AtliQ Motors launches their EV/Hybrid vehicles in India and why? </a:t>
            </a:r>
            <a:r>
              <a:rPr lang="en-US" dirty="0"/>
              <a:t/>
            </a:r>
            <a:br>
              <a:rPr lang="en-US" dirty="0"/>
            </a:br>
            <a:r>
              <a:rPr lang="en-US" sz="2400" b="1" dirty="0">
                <a:solidFill>
                  <a:schemeClr val="accent1">
                    <a:lumMod val="50000"/>
                  </a:schemeClr>
                </a:solidFill>
              </a:rPr>
              <a:t/>
            </a:r>
            <a:br>
              <a:rPr lang="en-US" sz="2400" b="1" dirty="0">
                <a:solidFill>
                  <a:schemeClr val="accent1">
                    <a:lumMod val="50000"/>
                  </a:schemeClr>
                </a:solidFill>
              </a:rPr>
            </a:br>
            <a:r>
              <a:rPr lang="en-US" sz="2400" b="1" dirty="0" smtClean="0">
                <a:solidFill>
                  <a:schemeClr val="accent1">
                    <a:lumMod val="50000"/>
                  </a:schemeClr>
                </a:solidFill>
              </a:rPr>
              <a:t/>
            </a:r>
            <a:br>
              <a:rPr lang="en-US" sz="2400" b="1" dirty="0" smtClean="0">
                <a:solidFill>
                  <a:schemeClr val="accent1">
                    <a:lumMod val="50000"/>
                  </a:schemeClr>
                </a:solidFill>
              </a:rPr>
            </a:br>
            <a:r>
              <a:rPr lang="en-US" sz="1800" b="1" dirty="0" smtClean="0">
                <a:solidFill>
                  <a:srgbClr val="00B0F0"/>
                </a:solidFill>
              </a:rPr>
              <a:t>Dia Mirza </a:t>
            </a:r>
            <a:r>
              <a:rPr lang="en-US" sz="1800" dirty="0" smtClean="0">
                <a:solidFill>
                  <a:srgbClr val="000099"/>
                </a:solidFill>
              </a:rPr>
              <a:t>should be the Brand Ambassador for Atliq Motors as she has been the face of many pivotal environment campaigns across India. She has been appointed as UN Environment’s Goodwill Ambassador of India. She has been vocal about using renewable sources of energy as it is more efficient and eco-friendly.</a:t>
            </a:r>
            <a:endParaRPr lang="en-US" sz="1800" dirty="0">
              <a:solidFill>
                <a:srgbClr val="000099"/>
              </a:solidFil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097" b="794"/>
          <a:stretch/>
        </p:blipFill>
        <p:spPr>
          <a:xfrm>
            <a:off x="3416892" y="4169833"/>
            <a:ext cx="3347973" cy="1960034"/>
          </a:xfrm>
          <a:prstGeom prst="rect">
            <a:avLst/>
          </a:prstGeom>
        </p:spPr>
      </p:pic>
    </p:spTree>
    <p:extLst>
      <p:ext uri="{BB962C8B-B14F-4D97-AF65-F5344CB8AC3E}">
        <p14:creationId xmlns:p14="http://schemas.microsoft.com/office/powerpoint/2010/main" val="24853508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3753"/>
          </a:xfrm>
        </p:spPr>
        <p:txBody>
          <a:bodyPr>
            <a:normAutofit/>
          </a:bodyPr>
          <a:lstStyle/>
          <a:p>
            <a:r>
              <a:rPr lang="en-US" sz="3200" dirty="0" smtClean="0">
                <a:solidFill>
                  <a:schemeClr val="accent1">
                    <a:lumMod val="50000"/>
                  </a:schemeClr>
                </a:solidFill>
                <a:latin typeface="Calibri" panose="020F0502020204030204" pitchFamily="34" charset="0"/>
                <a:cs typeface="Calibri" panose="020F0502020204030204" pitchFamily="34" charset="0"/>
              </a:rPr>
              <a:t>Company’s background</a:t>
            </a:r>
            <a:endParaRPr lang="en-US" sz="3200" dirty="0">
              <a:solidFill>
                <a:schemeClr val="accent1">
                  <a:lumMod val="50000"/>
                </a:schemeClr>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8109" y="1323353"/>
            <a:ext cx="1097830" cy="1074312"/>
          </a:xfrm>
          <a:prstGeom prst="rect">
            <a:avLst/>
          </a:prstGeom>
        </p:spPr>
      </p:pic>
      <p:sp>
        <p:nvSpPr>
          <p:cNvPr id="4" name="TextBox 3"/>
          <p:cNvSpPr txBox="1"/>
          <p:nvPr/>
        </p:nvSpPr>
        <p:spPr>
          <a:xfrm>
            <a:off x="5386991" y="2476692"/>
            <a:ext cx="1418017" cy="369332"/>
          </a:xfrm>
          <a:prstGeom prst="rect">
            <a:avLst/>
          </a:prstGeom>
          <a:noFill/>
        </p:spPr>
        <p:txBody>
          <a:bodyPr wrap="none" rtlCol="0">
            <a:spAutoFit/>
          </a:bodyPr>
          <a:lstStyle/>
          <a:p>
            <a:r>
              <a:rPr lang="en-US" b="1" dirty="0">
                <a:solidFill>
                  <a:schemeClr val="accent2"/>
                </a:solidFill>
                <a:latin typeface="Calibri" panose="020F0502020204030204" pitchFamily="34" charset="0"/>
                <a:cs typeface="Calibri" panose="020F0502020204030204" pitchFamily="34" charset="0"/>
              </a:rPr>
              <a:t>A</a:t>
            </a:r>
            <a:r>
              <a:rPr lang="en-US" b="1" dirty="0" smtClean="0">
                <a:solidFill>
                  <a:schemeClr val="accent2"/>
                </a:solidFill>
                <a:latin typeface="Calibri" panose="020F0502020204030204" pitchFamily="34" charset="0"/>
                <a:cs typeface="Calibri" panose="020F0502020204030204" pitchFamily="34" charset="0"/>
              </a:rPr>
              <a:t>tliQ Motors</a:t>
            </a:r>
            <a:endParaRPr lang="en-US" b="1" dirty="0">
              <a:solidFill>
                <a:schemeClr val="accent2"/>
              </a:solidFill>
              <a:latin typeface="Calibri" panose="020F0502020204030204" pitchFamily="34" charset="0"/>
              <a:cs typeface="Calibri" panose="020F0502020204030204" pitchFamily="34" charset="0"/>
            </a:endParaRPr>
          </a:p>
        </p:txBody>
      </p:sp>
      <p:cxnSp>
        <p:nvCxnSpPr>
          <p:cNvPr id="6" name="Straight Connector 5"/>
          <p:cNvCxnSpPr/>
          <p:nvPr/>
        </p:nvCxnSpPr>
        <p:spPr>
          <a:xfrm>
            <a:off x="727879" y="1185503"/>
            <a:ext cx="3912533"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2"/>
          </p:cNvCxnSpPr>
          <p:nvPr/>
        </p:nvCxnSpPr>
        <p:spPr>
          <a:xfrm>
            <a:off x="6096000" y="2846024"/>
            <a:ext cx="0" cy="628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510790" y="3484012"/>
            <a:ext cx="3530134" cy="369332"/>
          </a:xfrm>
          <a:prstGeom prst="rect">
            <a:avLst/>
          </a:prstGeom>
          <a:noFill/>
        </p:spPr>
        <p:txBody>
          <a:bodyPr wrap="none" rtlCol="0">
            <a:spAutoFit/>
          </a:bodyPr>
          <a:lstStyle/>
          <a:p>
            <a:r>
              <a:rPr lang="en-US" dirty="0">
                <a:solidFill>
                  <a:schemeClr val="accent2"/>
                </a:solidFill>
                <a:cs typeface="Calibri" panose="020F0502020204030204" pitchFamily="34" charset="0"/>
              </a:rPr>
              <a:t>US-based electric vehicle leader</a:t>
            </a:r>
          </a:p>
        </p:txBody>
      </p:sp>
      <p:cxnSp>
        <p:nvCxnSpPr>
          <p:cNvPr id="11" name="Straight Arrow Connector 10"/>
          <p:cNvCxnSpPr/>
          <p:nvPr/>
        </p:nvCxnSpPr>
        <p:spPr>
          <a:xfrm>
            <a:off x="6096000" y="3793067"/>
            <a:ext cx="0" cy="931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3993" y="4724871"/>
            <a:ext cx="5367843" cy="923330"/>
          </a:xfrm>
          <a:prstGeom prst="rect">
            <a:avLst/>
          </a:prstGeom>
          <a:noFill/>
        </p:spPr>
        <p:txBody>
          <a:bodyPr wrap="square" rtlCol="0">
            <a:spAutoFit/>
          </a:bodyPr>
          <a:lstStyle/>
          <a:p>
            <a:r>
              <a:rPr lang="en-US" dirty="0">
                <a:solidFill>
                  <a:schemeClr val="accent2"/>
                </a:solidFill>
                <a:cs typeface="Calibri" panose="020F0502020204030204" pitchFamily="34" charset="0"/>
              </a:rPr>
              <a:t>Over the past five years, they captured 25% of the North American electric and hybrid vehicle market.</a:t>
            </a:r>
          </a:p>
        </p:txBody>
      </p:sp>
    </p:spTree>
    <p:extLst>
      <p:ext uri="{BB962C8B-B14F-4D97-AF65-F5344CB8AC3E}">
        <p14:creationId xmlns:p14="http://schemas.microsoft.com/office/powerpoint/2010/main" val="16240806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solidFill>
                  <a:schemeClr val="accent1">
                    <a:lumMod val="50000"/>
                  </a:schemeClr>
                </a:solidFill>
              </a:rPr>
              <a:t>Que 5. Which </a:t>
            </a:r>
            <a:r>
              <a:rPr lang="en-US" sz="2400" b="1" dirty="0">
                <a:solidFill>
                  <a:schemeClr val="accent1">
                    <a:lumMod val="50000"/>
                  </a:schemeClr>
                </a:solidFill>
              </a:rPr>
              <a:t>state of India is ideal to start the manufacturing unit? (Based on subsidies provided, ease of doing business, stability in governance etc.) </a:t>
            </a:r>
            <a:r>
              <a:rPr lang="en-US" dirty="0"/>
              <a:t/>
            </a:r>
            <a:br>
              <a:rPr lang="en-US" dirty="0"/>
            </a:br>
            <a:endParaRPr lang="en-US" sz="2400" b="1" dirty="0">
              <a:solidFill>
                <a:schemeClr val="accent1">
                  <a:lumMod val="50000"/>
                </a:schemeClr>
              </a:solidFill>
            </a:endParaRPr>
          </a:p>
        </p:txBody>
      </p:sp>
      <p:sp>
        <p:nvSpPr>
          <p:cNvPr id="3" name="TextBox 2"/>
          <p:cNvSpPr txBox="1"/>
          <p:nvPr/>
        </p:nvSpPr>
        <p:spPr>
          <a:xfrm>
            <a:off x="884767" y="1930399"/>
            <a:ext cx="8479366" cy="5355312"/>
          </a:xfrm>
          <a:prstGeom prst="rect">
            <a:avLst/>
          </a:prstGeom>
          <a:noFill/>
        </p:spPr>
        <p:txBody>
          <a:bodyPr wrap="square" rtlCol="0">
            <a:spAutoFit/>
          </a:bodyPr>
          <a:lstStyle/>
          <a:p>
            <a:r>
              <a:rPr lang="en-US" dirty="0" smtClean="0">
                <a:solidFill>
                  <a:srgbClr val="000099"/>
                </a:solidFill>
              </a:rPr>
              <a:t>Karnataka </a:t>
            </a:r>
            <a:r>
              <a:rPr lang="en-US" dirty="0">
                <a:solidFill>
                  <a:srgbClr val="000099"/>
                </a:solidFill>
              </a:rPr>
              <a:t>is often considered the most ideal state to start an EV manufacturing unit in India, based on several factors</a:t>
            </a:r>
            <a:r>
              <a:rPr lang="en-US" dirty="0" smtClean="0">
                <a:solidFill>
                  <a:srgbClr val="000099"/>
                </a:solidFill>
              </a:rPr>
              <a:t>:</a:t>
            </a:r>
          </a:p>
          <a:p>
            <a:pPr marL="285750" indent="-285750">
              <a:buFont typeface="Wingdings" panose="05000000000000000000" pitchFamily="2" charset="2"/>
              <a:buChar char="Ø"/>
            </a:pPr>
            <a:endParaRPr lang="en-US" dirty="0" smtClean="0">
              <a:solidFill>
                <a:srgbClr val="000099"/>
              </a:solidFill>
            </a:endParaRPr>
          </a:p>
          <a:p>
            <a:pPr marL="285750" indent="-285750">
              <a:buFont typeface="Wingdings" panose="05000000000000000000" pitchFamily="2" charset="2"/>
              <a:buChar char="Ø"/>
            </a:pPr>
            <a:r>
              <a:rPr lang="en-US" b="1" dirty="0">
                <a:solidFill>
                  <a:srgbClr val="000099"/>
                </a:solidFill>
              </a:rPr>
              <a:t>Good Subsidies</a:t>
            </a:r>
            <a:r>
              <a:rPr lang="en-US" dirty="0">
                <a:solidFill>
                  <a:srgbClr val="000099"/>
                </a:solidFill>
              </a:rPr>
              <a:t>: </a:t>
            </a:r>
            <a:r>
              <a:rPr lang="en-US" dirty="0" smtClean="0">
                <a:solidFill>
                  <a:srgbClr val="000099"/>
                </a:solidFill>
              </a:rPr>
              <a:t>Karnataka </a:t>
            </a:r>
            <a:r>
              <a:rPr lang="en-US" dirty="0">
                <a:solidFill>
                  <a:srgbClr val="000099"/>
                </a:solidFill>
              </a:rPr>
              <a:t>offers strong financial incentives for EV manufacturing</a:t>
            </a:r>
            <a:r>
              <a:rPr lang="en-US" dirty="0" smtClean="0">
                <a:solidFill>
                  <a:srgbClr val="000099"/>
                </a:solidFill>
              </a:rPr>
              <a:t>.</a:t>
            </a:r>
          </a:p>
          <a:p>
            <a:pPr marL="285750" indent="-285750">
              <a:buFont typeface="Wingdings" panose="05000000000000000000" pitchFamily="2" charset="2"/>
              <a:buChar char="Ø"/>
            </a:pPr>
            <a:endParaRPr lang="en-US" dirty="0">
              <a:solidFill>
                <a:srgbClr val="000099"/>
              </a:solidFill>
            </a:endParaRPr>
          </a:p>
          <a:p>
            <a:pPr marL="285750" indent="-285750">
              <a:buFont typeface="Wingdings" panose="05000000000000000000" pitchFamily="2" charset="2"/>
              <a:buChar char="Ø"/>
            </a:pPr>
            <a:r>
              <a:rPr lang="en-US" b="1" dirty="0">
                <a:solidFill>
                  <a:srgbClr val="000099"/>
                </a:solidFill>
              </a:rPr>
              <a:t>Easy Business Setup</a:t>
            </a:r>
            <a:r>
              <a:rPr lang="en-US" dirty="0">
                <a:solidFill>
                  <a:srgbClr val="000099"/>
                </a:solidFill>
              </a:rPr>
              <a:t>: The state makes it simple to get permits and approvals</a:t>
            </a:r>
            <a:r>
              <a:rPr lang="en-US" dirty="0" smtClean="0">
                <a:solidFill>
                  <a:srgbClr val="000099"/>
                </a:solidFill>
              </a:rPr>
              <a:t>.</a:t>
            </a:r>
          </a:p>
          <a:p>
            <a:pPr marL="285750" indent="-285750">
              <a:buFont typeface="Wingdings" panose="05000000000000000000" pitchFamily="2" charset="2"/>
              <a:buChar char="Ø"/>
            </a:pPr>
            <a:endParaRPr lang="en-US" dirty="0">
              <a:solidFill>
                <a:srgbClr val="000099"/>
              </a:solidFill>
            </a:endParaRPr>
          </a:p>
          <a:p>
            <a:pPr marL="285750" indent="-285750">
              <a:buFont typeface="Wingdings" panose="05000000000000000000" pitchFamily="2" charset="2"/>
              <a:buChar char="Ø"/>
            </a:pPr>
            <a:r>
              <a:rPr lang="en-US" b="1" dirty="0">
                <a:solidFill>
                  <a:srgbClr val="000099"/>
                </a:solidFill>
              </a:rPr>
              <a:t>Stable Government</a:t>
            </a:r>
            <a:r>
              <a:rPr lang="en-US" dirty="0">
                <a:solidFill>
                  <a:srgbClr val="000099"/>
                </a:solidFill>
              </a:rPr>
              <a:t>: Consistent support for businesses ensures long-term stability</a:t>
            </a:r>
            <a:r>
              <a:rPr lang="en-US" dirty="0" smtClean="0">
                <a:solidFill>
                  <a:srgbClr val="000099"/>
                </a:solidFill>
              </a:rPr>
              <a:t>.</a:t>
            </a:r>
          </a:p>
          <a:p>
            <a:pPr marL="285750" indent="-285750">
              <a:buFont typeface="Wingdings" panose="05000000000000000000" pitchFamily="2" charset="2"/>
              <a:buChar char="Ø"/>
            </a:pPr>
            <a:endParaRPr lang="en-US" dirty="0">
              <a:solidFill>
                <a:srgbClr val="000099"/>
              </a:solidFill>
            </a:endParaRPr>
          </a:p>
          <a:p>
            <a:pPr marL="285750" indent="-285750">
              <a:buFont typeface="Wingdings" panose="05000000000000000000" pitchFamily="2" charset="2"/>
              <a:buChar char="Ø"/>
            </a:pPr>
            <a:r>
              <a:rPr lang="en-US" b="1" dirty="0">
                <a:solidFill>
                  <a:srgbClr val="000099"/>
                </a:solidFill>
              </a:rPr>
              <a:t>Strong Industry Base</a:t>
            </a:r>
            <a:r>
              <a:rPr lang="en-US" dirty="0">
                <a:solidFill>
                  <a:srgbClr val="000099"/>
                </a:solidFill>
              </a:rPr>
              <a:t>: Existing automotive industry provides skilled workers and suppliers</a:t>
            </a:r>
            <a:r>
              <a:rPr lang="en-US" dirty="0" smtClean="0">
                <a:solidFill>
                  <a:srgbClr val="000099"/>
                </a:solidFill>
              </a:rPr>
              <a:t>.</a:t>
            </a:r>
          </a:p>
          <a:p>
            <a:pPr marL="285750" indent="-285750">
              <a:buFont typeface="Wingdings" panose="05000000000000000000" pitchFamily="2" charset="2"/>
              <a:buChar char="Ø"/>
            </a:pPr>
            <a:endParaRPr lang="en-US" dirty="0">
              <a:solidFill>
                <a:srgbClr val="000099"/>
              </a:solidFill>
            </a:endParaRPr>
          </a:p>
          <a:p>
            <a:pPr marL="285750" indent="-285750">
              <a:buFont typeface="Wingdings" panose="05000000000000000000" pitchFamily="2" charset="2"/>
              <a:buChar char="Ø"/>
            </a:pPr>
            <a:r>
              <a:rPr lang="en-US" b="1" dirty="0">
                <a:solidFill>
                  <a:srgbClr val="000099"/>
                </a:solidFill>
              </a:rPr>
              <a:t>Strategic Location: </a:t>
            </a:r>
            <a:r>
              <a:rPr lang="en-US" dirty="0">
                <a:solidFill>
                  <a:srgbClr val="000099"/>
                </a:solidFill>
              </a:rPr>
              <a:t>Close to ports and markets for easier exports.</a:t>
            </a:r>
          </a:p>
          <a:p>
            <a:pPr marL="285750" indent="-285750">
              <a:buFont typeface="Wingdings" panose="05000000000000000000" pitchFamily="2" charset="2"/>
              <a:buChar char="Ø"/>
            </a:pPr>
            <a:endParaRPr lang="en-US" dirty="0" smtClean="0">
              <a:solidFill>
                <a:srgbClr val="000099"/>
              </a:solidFill>
            </a:endParaRPr>
          </a:p>
          <a:p>
            <a:pPr marL="285750" indent="-285750">
              <a:buFont typeface="Wingdings" panose="05000000000000000000" pitchFamily="2" charset="2"/>
              <a:buChar char="Ø"/>
            </a:pPr>
            <a:endParaRPr lang="en-US" dirty="0">
              <a:solidFill>
                <a:schemeClr val="accent1">
                  <a:lumMod val="50000"/>
                </a:schemeClr>
              </a:solidFill>
            </a:endParaRPr>
          </a:p>
          <a:p>
            <a:endParaRPr lang="en-US" dirty="0" smtClean="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33165551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yalty-free carsharing photos free download | Pxfu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0" y="4389967"/>
            <a:ext cx="4318000" cy="2468032"/>
          </a:xfrm>
          <a:prstGeom prst="rect">
            <a:avLst/>
          </a:prstGeom>
          <a:effectLst>
            <a:glow rad="63500">
              <a:schemeClr val="accent1">
                <a:satMod val="175000"/>
                <a:alpha val="40000"/>
              </a:schemeClr>
            </a:glow>
          </a:effectLst>
        </p:spPr>
      </p:pic>
      <p:sp>
        <p:nvSpPr>
          <p:cNvPr id="2" name="Title 1"/>
          <p:cNvSpPr>
            <a:spLocks noGrp="1"/>
          </p:cNvSpPr>
          <p:nvPr>
            <p:ph type="title"/>
          </p:nvPr>
        </p:nvSpPr>
        <p:spPr>
          <a:xfrm>
            <a:off x="677334" y="609600"/>
            <a:ext cx="8596668" cy="728133"/>
          </a:xfrm>
        </p:spPr>
        <p:txBody>
          <a:bodyPr>
            <a:noAutofit/>
          </a:bodyPr>
          <a:lstStyle/>
          <a:p>
            <a:r>
              <a:rPr lang="en-US" sz="2400" b="1" dirty="0" smtClean="0">
                <a:solidFill>
                  <a:schemeClr val="accent1">
                    <a:lumMod val="50000"/>
                  </a:schemeClr>
                </a:solidFill>
              </a:rPr>
              <a:t>Que 6. Your </a:t>
            </a:r>
            <a:r>
              <a:rPr lang="en-US" sz="2400" b="1" dirty="0">
                <a:solidFill>
                  <a:schemeClr val="accent1">
                    <a:lumMod val="50000"/>
                  </a:schemeClr>
                </a:solidFill>
              </a:rPr>
              <a:t>top 3 recommendations for AtliQ Motors. </a:t>
            </a:r>
            <a:r>
              <a:rPr lang="en-US" dirty="0"/>
              <a:t/>
            </a:r>
            <a:br>
              <a:rPr lang="en-US" dirty="0"/>
            </a:br>
            <a:endParaRPr lang="en-US" sz="2400" b="1" dirty="0">
              <a:solidFill>
                <a:schemeClr val="accent1">
                  <a:lumMod val="50000"/>
                </a:schemeClr>
              </a:solidFill>
            </a:endParaRPr>
          </a:p>
        </p:txBody>
      </p:sp>
      <p:sp>
        <p:nvSpPr>
          <p:cNvPr id="3" name="TextBox 2"/>
          <p:cNvSpPr txBox="1"/>
          <p:nvPr/>
        </p:nvSpPr>
        <p:spPr>
          <a:xfrm>
            <a:off x="457200" y="1841500"/>
            <a:ext cx="8983133"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solidFill>
                  <a:srgbClr val="000099"/>
                </a:solidFill>
              </a:rPr>
              <a:t>After analysing the sales trends, 2 wheelers e-vehicle is dominating in market as compare to the 4 wheelers e-vehicle, so we need to plan the marketing strategies to spread awareness through Auto Expo or advertisements.</a:t>
            </a:r>
          </a:p>
          <a:p>
            <a:pPr marL="285750" indent="-285750">
              <a:buFont typeface="Wingdings" panose="05000000000000000000" pitchFamily="2" charset="2"/>
              <a:buChar char="Ø"/>
            </a:pPr>
            <a:endParaRPr lang="en-US" dirty="0" smtClean="0">
              <a:solidFill>
                <a:srgbClr val="000099"/>
              </a:solidFill>
            </a:endParaRPr>
          </a:p>
          <a:p>
            <a:pPr marL="285750" indent="-285750">
              <a:buFont typeface="Wingdings" panose="05000000000000000000" pitchFamily="2" charset="2"/>
              <a:buChar char="Ø"/>
            </a:pPr>
            <a:r>
              <a:rPr lang="en-US" dirty="0" smtClean="0">
                <a:solidFill>
                  <a:srgbClr val="000099"/>
                </a:solidFill>
              </a:rPr>
              <a:t>Atliq motors should follow two way strategies to focus on production of e-vehicles as well as on maintenance of e-vehicles/charging station.</a:t>
            </a:r>
          </a:p>
          <a:p>
            <a:pPr marL="285750" indent="-285750">
              <a:buFont typeface="Wingdings" panose="05000000000000000000" pitchFamily="2" charset="2"/>
              <a:buChar char="Ø"/>
            </a:pPr>
            <a:endParaRPr lang="en-US" dirty="0" smtClean="0">
              <a:solidFill>
                <a:srgbClr val="000099"/>
              </a:solidFill>
            </a:endParaRPr>
          </a:p>
          <a:p>
            <a:pPr marL="285750" indent="-285750">
              <a:buFont typeface="Wingdings" panose="05000000000000000000" pitchFamily="2" charset="2"/>
              <a:buChar char="Ø"/>
            </a:pPr>
            <a:r>
              <a:rPr lang="en-US" dirty="0" smtClean="0">
                <a:solidFill>
                  <a:srgbClr val="000099"/>
                </a:solidFill>
              </a:rPr>
              <a:t>Finding advance technologies in recycling of the e-vehicle batteries as Atliq motors is the promising company supporting eco-friendly methods and building customer confidence for long-lasting loyalty.</a:t>
            </a:r>
            <a:endParaRPr lang="en-US" dirty="0">
              <a:solidFill>
                <a:srgbClr val="000099"/>
              </a:solidFill>
            </a:endParaRPr>
          </a:p>
        </p:txBody>
      </p:sp>
    </p:spTree>
    <p:extLst>
      <p:ext uri="{BB962C8B-B14F-4D97-AF65-F5344CB8AC3E}">
        <p14:creationId xmlns:p14="http://schemas.microsoft.com/office/powerpoint/2010/main" val="948158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hank You PNG Transparent Images - PNG All"/>
          <p:cNvPicPr>
            <a:picLocks noChangeAspect="1"/>
          </p:cNvPicPr>
          <p:nvPr/>
        </p:nvPicPr>
        <p:blipFill>
          <a:blip r:embed="rId2" cstate="print">
            <a:duotone>
              <a:prstClr val="black"/>
              <a:srgbClr val="000099">
                <a:tint val="45000"/>
                <a:satMod val="400000"/>
              </a:srgbClr>
            </a:duotone>
            <a:extLst>
              <a:ext uri="{28A0092B-C50C-407E-A947-70E740481C1C}">
                <a14:useLocalDpi xmlns:a14="http://schemas.microsoft.com/office/drawing/2010/main" val="0"/>
              </a:ext>
            </a:extLst>
          </a:blip>
          <a:stretch>
            <a:fillRect/>
          </a:stretch>
        </p:blipFill>
        <p:spPr>
          <a:xfrm>
            <a:off x="3424764" y="2403008"/>
            <a:ext cx="4018934" cy="2113959"/>
          </a:xfrm>
          <a:prstGeom prst="rect">
            <a:avLst/>
          </a:prstGeom>
        </p:spPr>
      </p:pic>
    </p:spTree>
    <p:extLst>
      <p:ext uri="{BB962C8B-B14F-4D97-AF65-F5344CB8AC3E}">
        <p14:creationId xmlns:p14="http://schemas.microsoft.com/office/powerpoint/2010/main" val="3769496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81788"/>
            <a:ext cx="3854528" cy="546160"/>
          </a:xfrm>
        </p:spPr>
        <p:txBody>
          <a:bodyPr>
            <a:normAutofit/>
          </a:bodyPr>
          <a:lstStyle/>
          <a:p>
            <a:r>
              <a:rPr lang="en-US" sz="2800" dirty="0" smtClean="0">
                <a:solidFill>
                  <a:schemeClr val="accent1">
                    <a:lumMod val="50000"/>
                  </a:schemeClr>
                </a:solidFill>
              </a:rPr>
              <a:t>Problem Statement</a:t>
            </a:r>
            <a:endParaRPr lang="en-US" sz="2800" dirty="0">
              <a:solidFill>
                <a:schemeClr val="accent1">
                  <a:lumMod val="50000"/>
                </a:schemeClr>
              </a:solidFill>
            </a:endParaRPr>
          </a:p>
        </p:txBody>
      </p:sp>
      <p:pic>
        <p:nvPicPr>
          <p:cNvPr id="6" name="Content Placeholder 5" descr="Canada is falling behind on transition to electric vehicles"/>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33342" y="1674480"/>
            <a:ext cx="6414685" cy="3357018"/>
          </a:xfrm>
        </p:spPr>
      </p:pic>
      <p:sp>
        <p:nvSpPr>
          <p:cNvPr id="5" name="Text Placeholder 4"/>
          <p:cNvSpPr>
            <a:spLocks noGrp="1"/>
          </p:cNvSpPr>
          <p:nvPr>
            <p:ph type="body" sz="half" idx="2"/>
          </p:nvPr>
        </p:nvSpPr>
        <p:spPr>
          <a:xfrm>
            <a:off x="677334" y="1383087"/>
            <a:ext cx="3854528" cy="4658274"/>
          </a:xfrm>
        </p:spPr>
        <p:txBody>
          <a:bodyPr>
            <a:noAutofit/>
          </a:bodyPr>
          <a:lstStyle/>
          <a:p>
            <a:endParaRPr lang="en-US" sz="1600" dirty="0">
              <a:cs typeface="Calibri" panose="020F0502020204030204" pitchFamily="34" charset="0"/>
            </a:endParaRPr>
          </a:p>
          <a:p>
            <a:r>
              <a:rPr lang="en-US" sz="1600" dirty="0">
                <a:cs typeface="Calibri" panose="020F0502020204030204" pitchFamily="34" charset="0"/>
              </a:rPr>
              <a:t> </a:t>
            </a:r>
            <a:r>
              <a:rPr lang="en-US" sz="1600" b="1" dirty="0">
                <a:cs typeface="Calibri" panose="020F0502020204030204" pitchFamily="34" charset="0"/>
              </a:rPr>
              <a:t>AtliQ Motors </a:t>
            </a:r>
            <a:r>
              <a:rPr lang="en-US" sz="1600" dirty="0">
                <a:cs typeface="Calibri" panose="020F0502020204030204" pitchFamily="34" charset="0"/>
              </a:rPr>
              <a:t>is an automotive giant from the USA specializing in electric vehicles (EV). In the last 5 years, their market share rose to 25% in electric and hybrid vehicles segment in North America. As a part of their expansion plans, they wanted to launch their bestselling models in India where their market share is less than 2%. Bruce Haryali, the chief of AtliQ Motors India wanted to do a detailed market study of existing EV/Hybrid market in India before proceeding further. </a:t>
            </a:r>
          </a:p>
        </p:txBody>
      </p:sp>
    </p:spTree>
    <p:extLst>
      <p:ext uri="{BB962C8B-B14F-4D97-AF65-F5344CB8AC3E}">
        <p14:creationId xmlns:p14="http://schemas.microsoft.com/office/powerpoint/2010/main" val="1929924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Dataset Details</a:t>
            </a:r>
            <a:endParaRPr lang="en-US" dirty="0">
              <a:solidFill>
                <a:schemeClr val="accent1">
                  <a:lumMod val="50000"/>
                </a:schemeClr>
              </a:solidFill>
            </a:endParaRPr>
          </a:p>
        </p:txBody>
      </p:sp>
      <p:sp>
        <p:nvSpPr>
          <p:cNvPr id="3" name="Content Placeholder 2"/>
          <p:cNvSpPr>
            <a:spLocks noGrp="1"/>
          </p:cNvSpPr>
          <p:nvPr>
            <p:ph idx="1"/>
          </p:nvPr>
        </p:nvSpPr>
        <p:spPr/>
        <p:txBody>
          <a:bodyPr>
            <a:normAutofit/>
          </a:bodyPr>
          <a:lstStyle/>
          <a:p>
            <a:r>
              <a:rPr lang="en-US" dirty="0" smtClean="0"/>
              <a:t>Dataset contain 3 excel file:</a:t>
            </a:r>
          </a:p>
          <a:p>
            <a:pPr>
              <a:buFont typeface="Arial" panose="020B0604020202020204" pitchFamily="34" charset="0"/>
              <a:buChar char="•"/>
            </a:pPr>
            <a:r>
              <a:rPr lang="en-US" dirty="0"/>
              <a:t>Dim_date</a:t>
            </a:r>
          </a:p>
          <a:p>
            <a:pPr>
              <a:buFont typeface="Arial" panose="020B0604020202020204" pitchFamily="34" charset="0"/>
              <a:buChar char="•"/>
            </a:pPr>
            <a:r>
              <a:rPr lang="en-US" dirty="0"/>
              <a:t>Electrical_vehicle_sales_by_makers</a:t>
            </a:r>
          </a:p>
          <a:p>
            <a:pPr>
              <a:buFont typeface="Arial" panose="020B0604020202020204" pitchFamily="34" charset="0"/>
              <a:buChar char="•"/>
            </a:pPr>
            <a:r>
              <a:rPr lang="en-US" dirty="0" smtClean="0"/>
              <a:t>Electrical_vehicle_sales_by_states</a:t>
            </a:r>
          </a:p>
          <a:p>
            <a:r>
              <a:rPr lang="en-US" dirty="0" smtClean="0"/>
              <a:t>Primary and secondary questions pdf</a:t>
            </a:r>
          </a:p>
          <a:p>
            <a:r>
              <a:rPr lang="en-US" dirty="0"/>
              <a:t>Metadata (provides additional information about the </a:t>
            </a:r>
            <a:r>
              <a:rPr lang="en-US" dirty="0" smtClean="0"/>
              <a:t>dataset)</a:t>
            </a:r>
          </a:p>
          <a:p>
            <a:r>
              <a:rPr lang="en-US" dirty="0"/>
              <a:t>Supporting </a:t>
            </a:r>
            <a:r>
              <a:rPr lang="en-US" dirty="0" smtClean="0"/>
              <a:t>documents.</a:t>
            </a:r>
          </a:p>
          <a:p>
            <a:pPr marL="0" indent="0">
              <a:buNone/>
            </a:pPr>
            <a:endParaRPr lang="en-US" dirty="0" smtClean="0"/>
          </a:p>
          <a:p>
            <a:pPr marL="0" indent="0">
              <a:buNone/>
            </a:pPr>
            <a:r>
              <a:rPr lang="en-US" dirty="0" smtClean="0"/>
              <a:t> </a:t>
            </a:r>
          </a:p>
        </p:txBody>
      </p:sp>
    </p:spTree>
    <p:extLst>
      <p:ext uri="{BB962C8B-B14F-4D97-AF65-F5344CB8AC3E}">
        <p14:creationId xmlns:p14="http://schemas.microsoft.com/office/powerpoint/2010/main" val="3680079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1574800"/>
          </a:xfrm>
        </p:spPr>
        <p:txBody>
          <a:bodyPr>
            <a:normAutofit fontScale="90000"/>
          </a:bodyPr>
          <a:lstStyle/>
          <a:p>
            <a:r>
              <a:rPr lang="en-US" sz="2700" b="1" dirty="0" smtClean="0">
                <a:solidFill>
                  <a:schemeClr val="accent1">
                    <a:lumMod val="50000"/>
                  </a:schemeClr>
                </a:solidFill>
              </a:rPr>
              <a:t>Que 1. List the top 3 and bottom 3 makers for the fiscal years 2023 and 2024 in terms of the number of 2-wheelers sold. </a:t>
            </a:r>
            <a:r>
              <a:rPr lang="en-US" dirty="0" smtClean="0"/>
              <a:t/>
            </a:r>
            <a:br>
              <a:rPr lang="en-US" dirty="0" smtClean="0"/>
            </a:b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3173" y="2240807"/>
            <a:ext cx="6515326" cy="3147477"/>
          </a:xfrm>
          <a:prstGeom prst="rect">
            <a:avLst/>
          </a:prstGeom>
        </p:spPr>
      </p:pic>
      <p:sp>
        <p:nvSpPr>
          <p:cNvPr id="3" name="TextBox 2"/>
          <p:cNvSpPr txBox="1"/>
          <p:nvPr/>
        </p:nvSpPr>
        <p:spPr>
          <a:xfrm>
            <a:off x="677334" y="6235700"/>
            <a:ext cx="6874933" cy="369332"/>
          </a:xfrm>
          <a:prstGeom prst="rect">
            <a:avLst/>
          </a:prstGeom>
          <a:noFill/>
        </p:spPr>
        <p:txBody>
          <a:bodyPr wrap="square" rtlCol="0">
            <a:spAutoFit/>
          </a:bodyPr>
          <a:lstStyle/>
          <a:p>
            <a:r>
              <a:rPr lang="en-US" b="1" dirty="0" smtClean="0">
                <a:solidFill>
                  <a:srgbClr val="FF6600"/>
                </a:solidFill>
              </a:rPr>
              <a:t>Insight</a:t>
            </a:r>
            <a:r>
              <a:rPr lang="en-US" dirty="0" smtClean="0">
                <a:solidFill>
                  <a:srgbClr val="CC3399"/>
                </a:solidFill>
              </a:rPr>
              <a:t> </a:t>
            </a:r>
            <a:r>
              <a:rPr lang="en-US" dirty="0">
                <a:solidFill>
                  <a:srgbClr val="FF6600"/>
                </a:solidFill>
              </a:rPr>
              <a:t>:</a:t>
            </a:r>
            <a:r>
              <a:rPr lang="en-US" dirty="0">
                <a:solidFill>
                  <a:srgbClr val="0066FF"/>
                </a:solidFill>
              </a:rPr>
              <a:t> </a:t>
            </a:r>
            <a:r>
              <a:rPr lang="en-US" sz="1400" b="1" dirty="0">
                <a:solidFill>
                  <a:srgbClr val="0066FF"/>
                </a:solidFill>
              </a:rPr>
              <a:t>Which manufacturers are leading and which are facing challenges?</a:t>
            </a:r>
          </a:p>
        </p:txBody>
      </p:sp>
      <p:sp>
        <p:nvSpPr>
          <p:cNvPr id="4" name="TextBox 3"/>
          <p:cNvSpPr txBox="1"/>
          <p:nvPr/>
        </p:nvSpPr>
        <p:spPr>
          <a:xfrm>
            <a:off x="4294603" y="2240807"/>
            <a:ext cx="1532466" cy="369332"/>
          </a:xfrm>
          <a:prstGeom prst="rect">
            <a:avLst/>
          </a:prstGeom>
          <a:noFill/>
        </p:spPr>
        <p:txBody>
          <a:bodyPr wrap="square" rtlCol="0">
            <a:spAutoFit/>
          </a:bodyPr>
          <a:lstStyle/>
          <a:p>
            <a:pPr algn="ctr"/>
            <a:r>
              <a:rPr lang="en-US" dirty="0" smtClean="0">
                <a:solidFill>
                  <a:schemeClr val="accent3">
                    <a:lumMod val="50000"/>
                  </a:schemeClr>
                </a:solidFill>
              </a:rPr>
              <a:t>2023</a:t>
            </a:r>
            <a:endParaRPr lang="en-US" dirty="0">
              <a:solidFill>
                <a:schemeClr val="accent3">
                  <a:lumMod val="50000"/>
                </a:schemeClr>
              </a:solidFill>
            </a:endParaRPr>
          </a:p>
        </p:txBody>
      </p:sp>
    </p:spTree>
    <p:extLst>
      <p:ext uri="{BB962C8B-B14F-4D97-AF65-F5344CB8AC3E}">
        <p14:creationId xmlns:p14="http://schemas.microsoft.com/office/powerpoint/2010/main" val="8324854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1574800"/>
          </a:xfrm>
        </p:spPr>
        <p:txBody>
          <a:bodyPr>
            <a:normAutofit fontScale="90000"/>
          </a:bodyPr>
          <a:lstStyle/>
          <a:p>
            <a:r>
              <a:rPr lang="en-US" sz="2700" b="1" dirty="0" smtClean="0">
                <a:solidFill>
                  <a:schemeClr val="accent1">
                    <a:lumMod val="50000"/>
                  </a:schemeClr>
                </a:solidFill>
              </a:rPr>
              <a:t>Que 1. List the top 3 and bottom 3 makers for the fiscal years 2023 and 2024 in terms of the number of 2-wheelers sold. </a:t>
            </a:r>
            <a:r>
              <a:rPr lang="en-US" dirty="0" smtClean="0"/>
              <a:t/>
            </a:r>
            <a:br>
              <a:rPr lang="en-US" dirty="0" smtClean="0"/>
            </a:b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9667" y="2423272"/>
            <a:ext cx="6577965" cy="3068693"/>
          </a:xfrm>
          <a:prstGeom prst="rect">
            <a:avLst/>
          </a:prstGeom>
        </p:spPr>
      </p:pic>
      <p:sp>
        <p:nvSpPr>
          <p:cNvPr id="6" name="TextBox 5"/>
          <p:cNvSpPr txBox="1"/>
          <p:nvPr/>
        </p:nvSpPr>
        <p:spPr>
          <a:xfrm>
            <a:off x="677334" y="6235700"/>
            <a:ext cx="6874933" cy="369332"/>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a:solidFill>
                  <a:srgbClr val="FF6600"/>
                </a:solidFill>
              </a:rPr>
              <a:t>:</a:t>
            </a:r>
            <a:r>
              <a:rPr lang="en-US" dirty="0">
                <a:solidFill>
                  <a:srgbClr val="0066FF"/>
                </a:solidFill>
              </a:rPr>
              <a:t> </a:t>
            </a:r>
            <a:r>
              <a:rPr lang="en-US" sz="1400" b="1" dirty="0">
                <a:solidFill>
                  <a:srgbClr val="0066FF"/>
                </a:solidFill>
              </a:rPr>
              <a:t>Which manufacturers are leading and which are facing challenges?</a:t>
            </a:r>
          </a:p>
        </p:txBody>
      </p:sp>
      <p:sp>
        <p:nvSpPr>
          <p:cNvPr id="7" name="TextBox 6"/>
          <p:cNvSpPr txBox="1"/>
          <p:nvPr/>
        </p:nvSpPr>
        <p:spPr>
          <a:xfrm>
            <a:off x="4102416" y="2371601"/>
            <a:ext cx="1532466" cy="369332"/>
          </a:xfrm>
          <a:prstGeom prst="rect">
            <a:avLst/>
          </a:prstGeom>
          <a:noFill/>
        </p:spPr>
        <p:txBody>
          <a:bodyPr wrap="square" rtlCol="0">
            <a:spAutoFit/>
          </a:bodyPr>
          <a:lstStyle/>
          <a:p>
            <a:pPr algn="ctr"/>
            <a:r>
              <a:rPr lang="en-US" dirty="0" smtClean="0">
                <a:solidFill>
                  <a:schemeClr val="accent3">
                    <a:lumMod val="50000"/>
                  </a:schemeClr>
                </a:solidFill>
              </a:rPr>
              <a:t>2024</a:t>
            </a:r>
            <a:endParaRPr lang="en-US" dirty="0">
              <a:solidFill>
                <a:schemeClr val="accent3">
                  <a:lumMod val="50000"/>
                </a:schemeClr>
              </a:solidFill>
            </a:endParaRPr>
          </a:p>
        </p:txBody>
      </p:sp>
    </p:spTree>
    <p:extLst>
      <p:ext uri="{BB962C8B-B14F-4D97-AF65-F5344CB8AC3E}">
        <p14:creationId xmlns:p14="http://schemas.microsoft.com/office/powerpoint/2010/main" val="16811881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1574800"/>
          </a:xfrm>
        </p:spPr>
        <p:txBody>
          <a:bodyPr>
            <a:normAutofit fontScale="90000"/>
          </a:bodyPr>
          <a:lstStyle/>
          <a:p>
            <a:r>
              <a:rPr lang="en-US" sz="2700" b="1" dirty="0" smtClean="0">
                <a:solidFill>
                  <a:schemeClr val="accent1">
                    <a:lumMod val="50000"/>
                  </a:schemeClr>
                </a:solidFill>
              </a:rPr>
              <a:t>Que 2. Identify </a:t>
            </a:r>
            <a:r>
              <a:rPr lang="en-US" sz="2700" b="1" dirty="0">
                <a:solidFill>
                  <a:schemeClr val="accent1">
                    <a:lumMod val="50000"/>
                  </a:schemeClr>
                </a:solidFill>
              </a:rPr>
              <a:t>the top 5 states with the highest penetration rate in 2-wheeler and 4-wheeler EV sales in FY 2024. </a:t>
            </a:r>
            <a:r>
              <a:rPr lang="en-US" sz="2700" dirty="0"/>
              <a:t/>
            </a:r>
            <a:br>
              <a:rPr lang="en-US" sz="2700" dirty="0"/>
            </a:br>
            <a:r>
              <a:rPr lang="en-US" sz="2700" dirty="0" smtClean="0"/>
              <a:t/>
            </a:r>
            <a:br>
              <a:rPr lang="en-US" sz="2700" dirty="0" smtClean="0"/>
            </a:br>
            <a:endParaRPr lang="en-US" sz="27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6635" y="2184400"/>
            <a:ext cx="3767598" cy="307982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354" y="2184400"/>
            <a:ext cx="3745035" cy="3079827"/>
          </a:xfrm>
          <a:prstGeom prst="rect">
            <a:avLst/>
          </a:prstGeom>
        </p:spPr>
      </p:pic>
      <p:sp>
        <p:nvSpPr>
          <p:cNvPr id="4" name="TextBox 3"/>
          <p:cNvSpPr txBox="1"/>
          <p:nvPr/>
        </p:nvSpPr>
        <p:spPr>
          <a:xfrm>
            <a:off x="677334" y="5757332"/>
            <a:ext cx="6976533" cy="584775"/>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smtClean="0">
                <a:solidFill>
                  <a:srgbClr val="FF6600"/>
                </a:solidFill>
              </a:rPr>
              <a:t>:</a:t>
            </a:r>
            <a:r>
              <a:rPr lang="en-US" dirty="0" smtClean="0">
                <a:solidFill>
                  <a:srgbClr val="0066FF"/>
                </a:solidFill>
              </a:rPr>
              <a:t> </a:t>
            </a:r>
            <a:r>
              <a:rPr lang="en-US" sz="1400" b="1" dirty="0" smtClean="0">
                <a:solidFill>
                  <a:srgbClr val="0066FF"/>
                </a:solidFill>
              </a:rPr>
              <a:t>According to PR of states, we can find which state is best to start the business and in which vehicle category.</a:t>
            </a:r>
            <a:endParaRPr lang="en-US" sz="1400" b="1" dirty="0">
              <a:solidFill>
                <a:srgbClr val="0066FF"/>
              </a:solidFill>
            </a:endParaRPr>
          </a:p>
        </p:txBody>
      </p:sp>
    </p:spTree>
    <p:extLst>
      <p:ext uri="{BB962C8B-B14F-4D97-AF65-F5344CB8AC3E}">
        <p14:creationId xmlns:p14="http://schemas.microsoft.com/office/powerpoint/2010/main" val="4192195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609600"/>
            <a:ext cx="8596668" cy="994833"/>
          </a:xfrm>
        </p:spPr>
        <p:txBody>
          <a:bodyPr>
            <a:normAutofit fontScale="90000"/>
          </a:bodyPr>
          <a:lstStyle/>
          <a:p>
            <a:r>
              <a:rPr lang="en-US" sz="2700" b="1" dirty="0" smtClean="0">
                <a:solidFill>
                  <a:schemeClr val="accent1">
                    <a:lumMod val="50000"/>
                  </a:schemeClr>
                </a:solidFill>
              </a:rPr>
              <a:t>Que 3. List </a:t>
            </a:r>
            <a:r>
              <a:rPr lang="en-US" sz="2700" b="1" dirty="0">
                <a:solidFill>
                  <a:schemeClr val="accent1">
                    <a:lumMod val="50000"/>
                  </a:schemeClr>
                </a:solidFill>
              </a:rPr>
              <a:t>the states with negative penetration (decline) in EV sales from 2022 to 2024? </a:t>
            </a:r>
            <a:r>
              <a:rPr lang="en-US" dirty="0"/>
              <a:t/>
            </a:r>
            <a:br>
              <a:rPr lang="en-US" dirty="0"/>
            </a:br>
            <a:r>
              <a:rPr lang="en-US" sz="2700" dirty="0"/>
              <a:t/>
            </a:r>
            <a:br>
              <a:rPr lang="en-US" sz="2700" dirty="0"/>
            </a:br>
            <a:r>
              <a:rPr lang="en-US" sz="2700" dirty="0" smtClean="0"/>
              <a:t/>
            </a:r>
            <a:br>
              <a:rPr lang="en-US" sz="2700" dirty="0" smtClean="0"/>
            </a:br>
            <a:endParaRPr lang="en-US" sz="27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882" y="2065199"/>
            <a:ext cx="4195734" cy="115213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881" y="3726289"/>
            <a:ext cx="4199739" cy="1108177"/>
          </a:xfrm>
          <a:prstGeom prst="rect">
            <a:avLst/>
          </a:prstGeom>
        </p:spPr>
      </p:pic>
      <p:sp>
        <p:nvSpPr>
          <p:cNvPr id="8" name="TextBox 7"/>
          <p:cNvSpPr txBox="1"/>
          <p:nvPr/>
        </p:nvSpPr>
        <p:spPr>
          <a:xfrm>
            <a:off x="677334" y="6028267"/>
            <a:ext cx="6874933" cy="584775"/>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a:solidFill>
                  <a:srgbClr val="FF6600"/>
                </a:solidFill>
              </a:rPr>
              <a:t>:</a:t>
            </a:r>
            <a:r>
              <a:rPr lang="en-US" dirty="0"/>
              <a:t> </a:t>
            </a:r>
            <a:r>
              <a:rPr lang="en-US" sz="1400" b="1" dirty="0" smtClean="0">
                <a:solidFill>
                  <a:srgbClr val="0066FF"/>
                </a:solidFill>
              </a:rPr>
              <a:t>Atliq should take this decline rate into account &amp; develop a suitable strategy to run the business &amp; prevent potential pitfalls.</a:t>
            </a:r>
            <a:endParaRPr lang="en-US" sz="1400" b="1" dirty="0">
              <a:solidFill>
                <a:srgbClr val="0066FF"/>
              </a:solidFill>
            </a:endParaRPr>
          </a:p>
        </p:txBody>
      </p:sp>
      <p:sp>
        <p:nvSpPr>
          <p:cNvPr id="2" name="TextBox 1"/>
          <p:cNvSpPr txBox="1"/>
          <p:nvPr/>
        </p:nvSpPr>
        <p:spPr>
          <a:xfrm>
            <a:off x="5562600" y="2456599"/>
            <a:ext cx="1790700" cy="369332"/>
          </a:xfrm>
          <a:prstGeom prst="rect">
            <a:avLst/>
          </a:prstGeom>
          <a:noFill/>
        </p:spPr>
        <p:txBody>
          <a:bodyPr wrap="square" rtlCol="0">
            <a:spAutoFit/>
          </a:bodyPr>
          <a:lstStyle/>
          <a:p>
            <a:r>
              <a:rPr lang="en-US" b="1" dirty="0" smtClean="0">
                <a:solidFill>
                  <a:schemeClr val="accent3">
                    <a:lumMod val="50000"/>
                  </a:schemeClr>
                </a:solidFill>
              </a:rPr>
              <a:t>(2-Wheeler)</a:t>
            </a:r>
            <a:endParaRPr lang="en-US" b="1" dirty="0">
              <a:solidFill>
                <a:schemeClr val="accent3">
                  <a:lumMod val="50000"/>
                </a:schemeClr>
              </a:solidFill>
            </a:endParaRPr>
          </a:p>
        </p:txBody>
      </p:sp>
      <p:sp>
        <p:nvSpPr>
          <p:cNvPr id="9" name="TextBox 8"/>
          <p:cNvSpPr txBox="1"/>
          <p:nvPr/>
        </p:nvSpPr>
        <p:spPr>
          <a:xfrm>
            <a:off x="5562600" y="4019732"/>
            <a:ext cx="1790700" cy="369332"/>
          </a:xfrm>
          <a:prstGeom prst="rect">
            <a:avLst/>
          </a:prstGeom>
          <a:noFill/>
        </p:spPr>
        <p:txBody>
          <a:bodyPr wrap="square" rtlCol="0">
            <a:spAutoFit/>
          </a:bodyPr>
          <a:lstStyle/>
          <a:p>
            <a:r>
              <a:rPr lang="en-US" b="1" dirty="0" smtClean="0">
                <a:solidFill>
                  <a:schemeClr val="accent3">
                    <a:lumMod val="50000"/>
                  </a:schemeClr>
                </a:solidFill>
              </a:rPr>
              <a:t>(4-Wheeler)</a:t>
            </a:r>
            <a:endParaRPr lang="en-US" b="1" dirty="0">
              <a:solidFill>
                <a:schemeClr val="accent3">
                  <a:lumMod val="50000"/>
                </a:schemeClr>
              </a:solidFill>
            </a:endParaRPr>
          </a:p>
        </p:txBody>
      </p:sp>
      <p:pic>
        <p:nvPicPr>
          <p:cNvPr id="3" name="Picture 2" descr="Ladakh travel guide - Wikitrave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2501" y="1840267"/>
            <a:ext cx="1786467" cy="1403369"/>
          </a:xfrm>
          <a:prstGeom prst="rect">
            <a:avLst/>
          </a:prstGeom>
        </p:spPr>
      </p:pic>
      <p:pic>
        <p:nvPicPr>
          <p:cNvPr id="10" name="Picture 9" descr="Andaman and Nicobar - Wikitravel"/>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2501" y="3323166"/>
            <a:ext cx="1786467" cy="2497667"/>
          </a:xfrm>
          <a:prstGeom prst="rect">
            <a:avLst/>
          </a:prstGeom>
        </p:spPr>
      </p:pic>
    </p:spTree>
    <p:extLst>
      <p:ext uri="{BB962C8B-B14F-4D97-AF65-F5344CB8AC3E}">
        <p14:creationId xmlns:p14="http://schemas.microsoft.com/office/powerpoint/2010/main" val="447660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77334" y="410830"/>
            <a:ext cx="8596668" cy="994833"/>
          </a:xfrm>
        </p:spPr>
        <p:txBody>
          <a:bodyPr>
            <a:normAutofit fontScale="90000"/>
          </a:bodyPr>
          <a:lstStyle/>
          <a:p>
            <a:r>
              <a:rPr lang="en-US" sz="2700" b="1" dirty="0" smtClean="0">
                <a:solidFill>
                  <a:schemeClr val="accent1">
                    <a:lumMod val="50000"/>
                  </a:schemeClr>
                </a:solidFill>
              </a:rPr>
              <a:t>Que 4. What </a:t>
            </a:r>
            <a:r>
              <a:rPr lang="en-US" sz="2700" b="1" dirty="0">
                <a:solidFill>
                  <a:schemeClr val="accent1">
                    <a:lumMod val="50000"/>
                  </a:schemeClr>
                </a:solidFill>
              </a:rPr>
              <a:t>are the quarterly trends based on sales volume for the top 5 EV makers (4-wheelers) from 2022 to 2024? </a:t>
            </a:r>
            <a:r>
              <a:rPr lang="en-US" dirty="0"/>
              <a:t/>
            </a:r>
            <a:br>
              <a:rPr lang="en-US" dirty="0"/>
            </a:br>
            <a:r>
              <a:rPr lang="en-US" sz="2700" dirty="0"/>
              <a:t/>
            </a:r>
            <a:br>
              <a:rPr lang="en-US" sz="2700" dirty="0"/>
            </a:br>
            <a:r>
              <a:rPr lang="en-US" sz="2700" dirty="0" smtClean="0"/>
              <a:t/>
            </a:r>
            <a:br>
              <a:rPr lang="en-US" sz="2700" dirty="0" smtClean="0"/>
            </a:br>
            <a:endParaRPr lang="en-US" sz="2700" dirty="0"/>
          </a:p>
        </p:txBody>
      </p:sp>
      <p:sp>
        <p:nvSpPr>
          <p:cNvPr id="4" name="TextBox 3"/>
          <p:cNvSpPr txBox="1"/>
          <p:nvPr/>
        </p:nvSpPr>
        <p:spPr>
          <a:xfrm>
            <a:off x="677334" y="5748867"/>
            <a:ext cx="6874933" cy="584775"/>
          </a:xfrm>
          <a:prstGeom prst="rect">
            <a:avLst/>
          </a:prstGeom>
          <a:noFill/>
        </p:spPr>
        <p:txBody>
          <a:bodyPr wrap="square" rtlCol="0">
            <a:spAutoFit/>
          </a:bodyPr>
          <a:lstStyle/>
          <a:p>
            <a:r>
              <a:rPr lang="en-US" b="1" dirty="0" smtClean="0">
                <a:solidFill>
                  <a:srgbClr val="FF6600"/>
                </a:solidFill>
              </a:rPr>
              <a:t>Insight</a:t>
            </a:r>
            <a:r>
              <a:rPr lang="en-US" dirty="0" smtClean="0"/>
              <a:t> </a:t>
            </a:r>
            <a:r>
              <a:rPr lang="en-US" dirty="0">
                <a:solidFill>
                  <a:srgbClr val="FF6600"/>
                </a:solidFill>
              </a:rPr>
              <a:t>:</a:t>
            </a:r>
            <a:r>
              <a:rPr lang="en-US" dirty="0"/>
              <a:t> </a:t>
            </a:r>
            <a:r>
              <a:rPr lang="en-US" sz="1400" b="1" dirty="0">
                <a:solidFill>
                  <a:srgbClr val="0066FF"/>
                </a:solidFill>
              </a:rPr>
              <a:t>Which manufacturers are leading and which are facing challenges? The 4-wheeler market is led by Tata </a:t>
            </a:r>
            <a:r>
              <a:rPr lang="en-US" sz="1400" b="1" dirty="0" smtClean="0">
                <a:solidFill>
                  <a:srgbClr val="0066FF"/>
                </a:solidFill>
              </a:rPr>
              <a:t>Motors</a:t>
            </a:r>
            <a:r>
              <a:rPr lang="en-US" sz="1400" b="1" dirty="0">
                <a:solidFill>
                  <a:srgbClr val="0066FF"/>
                </a:solidFill>
              </a:rPr>
              <a: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3613" y="2110911"/>
            <a:ext cx="4308621" cy="2825156"/>
          </a:xfrm>
          <a:prstGeom prst="rect">
            <a:avLst/>
          </a:prstGeom>
        </p:spPr>
      </p:pic>
    </p:spTree>
    <p:extLst>
      <p:ext uri="{BB962C8B-B14F-4D97-AF65-F5344CB8AC3E}">
        <p14:creationId xmlns:p14="http://schemas.microsoft.com/office/powerpoint/2010/main" val="1476967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Custom 8">
      <a:dk1>
        <a:sysClr val="windowText" lastClr="000000"/>
      </a:dk1>
      <a:lt1>
        <a:sysClr val="window" lastClr="FFFFFF"/>
      </a:lt1>
      <a:dk2>
        <a:srgbClr val="373545"/>
      </a:dk2>
      <a:lt2>
        <a:srgbClr val="CEDBE6"/>
      </a:lt2>
      <a:accent1>
        <a:srgbClr val="76C8A0"/>
      </a:accent1>
      <a:accent2>
        <a:srgbClr val="1B4242"/>
      </a:accent2>
      <a:accent3>
        <a:srgbClr val="75BDA7"/>
      </a:accent3>
      <a:accent4>
        <a:srgbClr val="7A8C8E"/>
      </a:accent4>
      <a:accent5>
        <a:srgbClr val="84ACB6"/>
      </a:accent5>
      <a:accent6>
        <a:srgbClr val="2683C6"/>
      </a:accent6>
      <a:hlink>
        <a:srgbClr val="6B9F25"/>
      </a:hlink>
      <a:folHlink>
        <a:srgbClr val="9F671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6784</TotalTime>
  <Words>1424</Words>
  <Application>Microsoft Office PowerPoint</Application>
  <PresentationFormat>Widescreen</PresentationFormat>
  <Paragraphs>94</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Trebuchet MS</vt:lpstr>
      <vt:lpstr>Wingdings</vt:lpstr>
      <vt:lpstr>Wingdings 3</vt:lpstr>
      <vt:lpstr>Facet</vt:lpstr>
      <vt:lpstr>PowerPoint Presentation</vt:lpstr>
      <vt:lpstr>Company’s background</vt:lpstr>
      <vt:lpstr>Problem Statement</vt:lpstr>
      <vt:lpstr>Dataset Details</vt:lpstr>
      <vt:lpstr>Que 1. List the top 3 and bottom 3 makers for the fiscal years 2023 and 2024 in terms of the number of 2-wheelers sold.  </vt:lpstr>
      <vt:lpstr>Que 1. List the top 3 and bottom 3 makers for the fiscal years 2023 and 2024 in terms of the number of 2-wheelers sold.  </vt:lpstr>
      <vt:lpstr>Que 2. Identify the top 5 states with the highest penetration rate in 2-wheeler and 4-wheeler EV sales in FY 2024.   </vt:lpstr>
      <vt:lpstr>Que 3. List the states with negative penetration (decline) in EV sales from 2022 to 2024?    </vt:lpstr>
      <vt:lpstr>Que 4. What are the quarterly trends based on sales volume for the top 5 EV makers (4-wheelers) from 2022 to 2024?    </vt:lpstr>
      <vt:lpstr>Que 5. How do the EV sales and penetration rates in Delhi compare to Karnataka for 2024?    </vt:lpstr>
      <vt:lpstr>Que 6. List down the compounded annual growth rate (CAGR) in 4-wheeler units for the top 5 makers from 2022 to 2024.     </vt:lpstr>
      <vt:lpstr>Que 7. List down the top 10 states that had the highest compounded annual growth rate (CAGR) from 2022 to 2024 in total vehicles sold.      </vt:lpstr>
      <vt:lpstr>Que 8. What are the peak and low season months for EV sales based on the data from 2022 to 2024?       </vt:lpstr>
      <vt:lpstr>Que 9. What is the projected number of EV sales (including 2-wheelers and 4-wheelers) for the top 10 states by penetration rate in 2030, based on the compounded annual growth rate (CAGR) from previous years?       </vt:lpstr>
      <vt:lpstr>Que 10. Estimate the revenue growth rate of 4-wheeler and 2-wheelers EVs in India for 2022 vs 2024 and 2023 vs 2024, assuming an average unit price of 2-Wheelers is ₹ 85,000 and 4-Wheelers is ₹ 15,00,000.      </vt:lpstr>
      <vt:lpstr>Secondary Research Questions:   Que 1. What are the primary reasons for customers choosing 4-wheeler EVs in 2023 and 2024 (cost savings, environmental concerns, government incentives)?   </vt:lpstr>
      <vt:lpstr>Que 2. How do government incentives and subsidies impact the adoption rates of 2-wheelers and 4-wheelers? Which states in India provided most subsidies?  </vt:lpstr>
      <vt:lpstr>Que 3. How does the availability of charging stations infrastructure correlate with the EV sales and penetration rates in the top 5 states?  </vt:lpstr>
      <vt:lpstr>Que 4. Who should be the brand ambassador if AtliQ Motors launches their EV/Hybrid vehicles in India and why?    Dia Mirza should be the Brand Ambassador for Atliq Motors as she has been the face of many pivotal environment campaigns across India. She has been appointed as UN Environment’s Goodwill Ambassador of India. She has been vocal about using renewable sources of energy as it is more efficient and eco-friendly.</vt:lpstr>
      <vt:lpstr>Que 5. Which state of India is ideal to start the manufacturing unit? (Based on subsidies provided, ease of doing business, stability in governance etc.)  </vt:lpstr>
      <vt:lpstr>Que 6. Your top 3 recommendations for AtliQ Motors.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Sangwan</dc:creator>
  <cp:lastModifiedBy>Pooja Sangwan</cp:lastModifiedBy>
  <cp:revision>139</cp:revision>
  <dcterms:created xsi:type="dcterms:W3CDTF">2024-08-14T09:08:48Z</dcterms:created>
  <dcterms:modified xsi:type="dcterms:W3CDTF">2024-09-04T08:23:43Z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